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98" r:id="rId5"/>
    <p:sldId id="337" r:id="rId6"/>
    <p:sldId id="317" r:id="rId7"/>
    <p:sldId id="330" r:id="rId8"/>
    <p:sldId id="336" r:id="rId9"/>
    <p:sldId id="324" r:id="rId10"/>
    <p:sldId id="328" r:id="rId11"/>
    <p:sldId id="329" r:id="rId12"/>
    <p:sldId id="318" r:id="rId13"/>
    <p:sldId id="319" r:id="rId14"/>
    <p:sldId id="333" r:id="rId15"/>
    <p:sldId id="320" r:id="rId16"/>
    <p:sldId id="334" r:id="rId17"/>
    <p:sldId id="335" r:id="rId18"/>
    <p:sldId id="311" r:id="rId19"/>
    <p:sldId id="332" r:id="rId20"/>
    <p:sldId id="331" r:id="rId21"/>
    <p:sldId id="34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416"/>
    <a:srgbClr val="6BA906"/>
    <a:srgbClr val="00A4A9"/>
    <a:srgbClr val="0082A9"/>
    <a:srgbClr val="A90060"/>
    <a:srgbClr val="FBFDFF"/>
    <a:srgbClr val="0194CB"/>
    <a:srgbClr val="C9E8FF"/>
    <a:srgbClr val="E5F4FF"/>
    <a:srgbClr val="00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203" autoAdjust="0"/>
  </p:normalViewPr>
  <p:slideViewPr>
    <p:cSldViewPr snapToGrid="0">
      <p:cViewPr varScale="1">
        <p:scale>
          <a:sx n="51" d="100"/>
          <a:sy n="51" d="100"/>
        </p:scale>
        <p:origin x="40" y="312"/>
      </p:cViewPr>
      <p:guideLst>
        <p:guide pos="576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45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8A7A6C-5732-FEE1-AF10-21A12E62E7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67C1A7-0971-6381-B96E-13EE263BB8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D0B8D-0B37-44A0-8240-7090541760B9}" type="datetimeFigureOut">
              <a:rPr lang="en-GB" smtClean="0"/>
              <a:t>13/09/2022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12E929-366A-3D84-EF89-784242BFFD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77798-02BB-0DFF-919E-4CB31444BD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28EBD-A9B3-4153-ACB2-C93BD3F81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795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7FD71-DE7D-47EA-BD5F-935596C85A92}" type="datetimeFigureOut">
              <a:rPr lang="en-US" smtClean="0"/>
              <a:t>2022-09-13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89DD0-1E8D-4B61-ADE9-B87318B81B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534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776D2D-CF9E-47DC-A4C3-3C5A97CA601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21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3CBD5-B99D-3488-E8CD-B120BE39F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254E19-743D-809A-CE07-1194CCA2B0C4}"/>
              </a:ext>
            </a:extLst>
          </p:cNvPr>
          <p:cNvSpPr txBox="1"/>
          <p:nvPr userDrawn="1"/>
        </p:nvSpPr>
        <p:spPr>
          <a:xfrm>
            <a:off x="0" y="337930"/>
            <a:ext cx="439358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r>
              <a:rPr lang="en-GB" sz="9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DFBA353-19B1-4A04-A7EE-345F93C189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F15B60AE-D6AB-472C-8342-2A3EB53493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AF8EFB-71D5-4AE7-634E-22D0A9D60D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71614"/>
            <a:ext cx="3463274" cy="2514586"/>
          </a:xfrm>
        </p:spPr>
        <p:txBody>
          <a:bodyPr anchor="t" anchorCtr="0">
            <a:normAutofit/>
          </a:bodyPr>
          <a:lstStyle>
            <a:lvl1pPr>
              <a:defRPr sz="28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quote    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B44880F-9352-652F-9347-5C449301D9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201" y="4044452"/>
            <a:ext cx="3463274" cy="840370"/>
          </a:xfrm>
        </p:spPr>
        <p:txBody>
          <a:bodyPr>
            <a:normAutofit/>
          </a:bodyPr>
          <a:lstStyle>
            <a:lvl1pPr marL="0" indent="0" algn="r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34F215-6363-C537-D886-25817E4DB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776643-6C33-46CD-A918-AB0CEA571F00}"/>
              </a:ext>
            </a:extLst>
          </p:cNvPr>
          <p:cNvSpPr/>
          <p:nvPr userDrawn="1"/>
        </p:nvSpPr>
        <p:spPr>
          <a:xfrm>
            <a:off x="6086475" y="1455821"/>
            <a:ext cx="5638800" cy="4678280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6E62D2-A055-4712-92CC-4B02419D51FB}"/>
              </a:ext>
            </a:extLst>
          </p:cNvPr>
          <p:cNvSpPr/>
          <p:nvPr userDrawn="1"/>
        </p:nvSpPr>
        <p:spPr>
          <a:xfrm>
            <a:off x="457200" y="1455821"/>
            <a:ext cx="5638800" cy="467828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89639" y="1687850"/>
            <a:ext cx="434173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89640" y="2668171"/>
            <a:ext cx="4341732" cy="337067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780133" y="1687850"/>
            <a:ext cx="4703841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780134" y="2632075"/>
            <a:ext cx="4703840" cy="3406775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F373FE6-ED8B-B85B-7D9C-D016CD8FB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68075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731116-902E-C206-37F0-0784CDE34697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1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58712" y="1454400"/>
            <a:ext cx="3749040" cy="4660650"/>
          </a:xfrm>
          <a:prstGeom prst="rect">
            <a:avLst/>
          </a:prstGeom>
          <a:solidFill>
            <a:srgbClr val="E5F4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211097" y="1454400"/>
            <a:ext cx="3749040" cy="4660650"/>
          </a:xfrm>
          <a:prstGeom prst="rect">
            <a:avLst/>
          </a:prstGeom>
          <a:solidFill>
            <a:srgbClr val="E5F4F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9"/>
            <a:ext cx="3747921" cy="4662049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478405"/>
            <a:ext cx="2971800" cy="3248025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101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10188" y="2478405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30134" y="1664018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8FBB2F8D-6092-468C-BA48-836286C6B7E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430134" y="2487930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987AFE4-63F2-5D68-6603-1B31FDB04F7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773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0082A9"/>
          </a:solidFill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00A4A9"/>
          </a:solidFill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0194CB"/>
          </a:solidFill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339CDCB-7BC4-FFBD-0DA0-628D353BD35B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963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F49416"/>
          </a:solidFill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6BA906"/>
          </a:solidFill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A90060"/>
          </a:solidFill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C1ED28-8ECF-CB7B-06D6-5D11D9BA7D6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563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7B56DF65-07B3-366A-5B0A-6B995B68E3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15350" y="674688"/>
            <a:ext cx="3219450" cy="5622925"/>
          </a:xfrm>
          <a:solidFill>
            <a:srgbClr val="E5F4FF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A4DC27-A467-4265-AAB1-754D3F86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5871411" cy="685800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179" y="541425"/>
            <a:ext cx="5009147" cy="93845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9CC7B6-D9ED-464B-8206-98055EB53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52351"/>
            <a:ext cx="5009146" cy="4275387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800" spc="30" baseline="0"/>
            </a:lvl1pPr>
            <a:lvl2pPr marL="457200" indent="0">
              <a:lnSpc>
                <a:spcPts val="2400"/>
              </a:lnSpc>
              <a:buNone/>
              <a:defRPr sz="1800" spc="30" baseline="0"/>
            </a:lvl2pPr>
            <a:lvl3pPr marL="914400" indent="0">
              <a:lnSpc>
                <a:spcPts val="2400"/>
              </a:lnSpc>
              <a:buNone/>
              <a:defRPr sz="1800" spc="30" baseline="0"/>
            </a:lvl3pPr>
            <a:lvl4pPr marL="1371600" indent="0">
              <a:lnSpc>
                <a:spcPts val="2400"/>
              </a:lnSpc>
              <a:buNone/>
              <a:defRPr sz="1800" spc="30" baseline="0"/>
            </a:lvl4pPr>
            <a:lvl5pPr marL="1828800" indent="0">
              <a:lnSpc>
                <a:spcPts val="2400"/>
              </a:lnSpc>
              <a:buNone/>
              <a:defRPr sz="1800" spc="30" baseline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743C040-0A81-4A38-879D-07BBD18423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2362" y="1568200"/>
            <a:ext cx="2747209" cy="3689599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CD4F1A-6F57-E0D7-EC40-70543CBAD300}"/>
              </a:ext>
            </a:extLst>
          </p:cNvPr>
          <p:cNvCxnSpPr/>
          <p:nvPr userDrawn="1"/>
        </p:nvCxnSpPr>
        <p:spPr>
          <a:xfrm>
            <a:off x="-45553" y="1568201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5E76475-EA6B-21A9-4C83-6AE225A19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BC68787-61DE-8076-DE62-8D3F51DC9B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46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DA06F8-255D-52A1-BC53-6BC1143FC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04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" y="-529"/>
            <a:ext cx="12221633" cy="49657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-67259" y="4965172"/>
            <a:ext cx="12288000" cy="1929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240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605" y="5077305"/>
            <a:ext cx="1528067" cy="175971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23393" y="2839319"/>
            <a:ext cx="10753195" cy="15695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ctr">
              <a:defRPr lang="fr-CH" sz="5333">
                <a:ln w="11430">
                  <a:solidFill>
                    <a:schemeClr val="tx2"/>
                  </a:solidFill>
                </a:ln>
                <a:solidFill>
                  <a:srgbClr val="FFC000"/>
                </a:solidFill>
                <a:effectLst/>
              </a:defRPr>
            </a:lvl1pPr>
          </a:lstStyle>
          <a:p>
            <a:r>
              <a:rPr lang="en-US" dirty="0"/>
              <a:t>Presentation title</a:t>
            </a:r>
            <a:br>
              <a:rPr lang="en-US" dirty="0"/>
            </a:br>
            <a:r>
              <a:rPr lang="en-US" dirty="0"/>
              <a:t>(change font </a:t>
            </a:r>
            <a:r>
              <a:rPr lang="en-US" dirty="0" err="1"/>
              <a:t>colour</a:t>
            </a:r>
            <a:r>
              <a:rPr lang="en-US" dirty="0"/>
              <a:t> if required)</a:t>
            </a:r>
            <a:endParaRPr lang="en-US" sz="6667" b="1" dirty="0">
              <a:ln w="11430">
                <a:solidFill>
                  <a:schemeClr val="tx2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629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orld background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90400" y="1602000"/>
            <a:ext cx="11041227" cy="44208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0400" y="187201"/>
            <a:ext cx="110400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" y="6356351"/>
            <a:ext cx="1056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814503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32AA8-9B4E-4D53-AE6E-350E87BFFB19}" type="slidenum">
              <a:rPr lang="fr-CH" smtClean="0"/>
              <a:pPr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0366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event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4"/>
            <a:ext cx="4296880" cy="1952625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3FA5FF-4E5C-38AD-1043-0B8B217776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8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56C8C1-E81C-436D-A310-A71CAAE33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8400" y="533401"/>
            <a:ext cx="5486400" cy="5433946"/>
          </a:xfrm>
          <a:prstGeom prst="rect">
            <a:avLst/>
          </a:prstGeom>
          <a:solidFill>
            <a:srgbClr val="E5F4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103121"/>
            <a:ext cx="3019926" cy="1193532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7468" y="890653"/>
            <a:ext cx="3795053" cy="472777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F7B6DF9-E76A-44ED-B84C-1391CD5D55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2742" y="1034399"/>
            <a:ext cx="3429000" cy="4319337"/>
          </a:xfrm>
        </p:spPr>
        <p:txBody>
          <a:bodyPr anchor="ctr" anchorCtr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CF3A507-2317-5869-357D-78FD3801A10F}"/>
              </a:ext>
            </a:extLst>
          </p:cNvPr>
          <p:cNvCxnSpPr/>
          <p:nvPr userDrawn="1"/>
        </p:nvCxnSpPr>
        <p:spPr>
          <a:xfrm>
            <a:off x="0" y="3428683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92A765A-684F-9696-F38D-E1628BD045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8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4261607" cy="6858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C2C3F7-8611-4C35-8251-0FD61D72D6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0525" y="1624263"/>
            <a:ext cx="7074273" cy="4487775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B1984A7C-795D-A5F6-A95A-4061B7DC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0525" y="316210"/>
            <a:ext cx="7074273" cy="8989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48CE242-E13D-025E-C144-17C02599A229}"/>
              </a:ext>
            </a:extLst>
          </p:cNvPr>
          <p:cNvCxnSpPr/>
          <p:nvPr userDrawn="1"/>
        </p:nvCxnSpPr>
        <p:spPr>
          <a:xfrm>
            <a:off x="3659028" y="1315539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5BBA254-544D-0FBD-FC9F-8BA4E4D816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B784A-A334-755C-6F2D-BD61465E05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5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" y="-2"/>
            <a:ext cx="12188952" cy="4572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680284"/>
            <a:ext cx="9144000" cy="1199148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971507"/>
            <a:ext cx="9144000" cy="524794"/>
          </a:xfrm>
        </p:spPr>
        <p:txBody>
          <a:bodyPr>
            <a:normAutofit/>
          </a:bodyPr>
          <a:lstStyle>
            <a:lvl1pPr marL="0" indent="0" algn="ctr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59191F-1993-9C98-FFCD-D5491D36D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36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1127759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8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4CBD91-F571-544B-B40F-E9532F842EF6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20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371212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4911754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757BA99E-4372-84F1-AD4A-53B7C1DD11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CA32B9A6-ADA5-B0B4-3537-6F31285A76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D5899A-D6CB-31BC-1C71-0B78FE83F2C4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00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AE0D47-9F1D-ED4B-BDB9-A70795B8E7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381001"/>
            <a:ext cx="11277599" cy="571499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4787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1292" y="4124825"/>
            <a:ext cx="4650708" cy="1460415"/>
          </a:xfrm>
          <a:solidFill>
            <a:schemeClr val="bg1">
              <a:alpha val="80000"/>
            </a:schemeClr>
          </a:solidFill>
        </p:spPr>
        <p:txBody>
          <a:bodyPr lIns="502920" bIns="137160" anchor="ctr" anchorCtr="0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BF1DFF-6017-9199-0F12-4480E714E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2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467858"/>
            <a:ext cx="11277600" cy="4545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113363-2CC8-8D59-6591-18600A3A59A4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8" r:id="rId2"/>
    <p:sldLayoutId id="2147483664" r:id="rId3"/>
    <p:sldLayoutId id="2147483665" r:id="rId4"/>
    <p:sldLayoutId id="2147483670" r:id="rId5"/>
    <p:sldLayoutId id="2147483672" r:id="rId6"/>
    <p:sldLayoutId id="2147483679" r:id="rId7"/>
    <p:sldLayoutId id="2147483682" r:id="rId8"/>
    <p:sldLayoutId id="2147483675" r:id="rId9"/>
    <p:sldLayoutId id="2147483654" r:id="rId10"/>
    <p:sldLayoutId id="2147483667" r:id="rId11"/>
    <p:sldLayoutId id="2147483680" r:id="rId12"/>
    <p:sldLayoutId id="2147483681" r:id="rId13"/>
    <p:sldLayoutId id="2147483668" r:id="rId14"/>
    <p:sldLayoutId id="2147483662" r:id="rId15"/>
    <p:sldLayoutId id="2147483677" r:id="rId16"/>
    <p:sldLayoutId id="2147483683" r:id="rId17"/>
    <p:sldLayoutId id="2147483684" r:id="rId18"/>
    <p:sldLayoutId id="2147483685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30" baseline="0">
          <a:solidFill>
            <a:srgbClr val="0060A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88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392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itnet.iec.ch/zoom-conferencing-security-and-privacy/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ec.ch/about/brochures/pdf/tools/IEC_Code_of_Conduct.pd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ec.ch/standardsdev/resources/draftingpublications/writing_formatting/IEC_template/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academy.iec.ch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ec.ch/dyn/www/f?p=103:7:13281121617273::::FSP_ORG_ID,FSP_LANG_ID:1284,25" TargetMode="External"/><Relationship Id="rId2" Type="http://schemas.openxmlformats.org/officeDocument/2006/relationships/hyperlink" Target="http://www.iec.ch/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wo colleagues planning on board with sticky notes">
            <a:extLst>
              <a:ext uri="{FF2B5EF4-FFF2-40B4-BE49-F238E27FC236}">
                <a16:creationId xmlns:a16="http://schemas.microsoft.com/office/drawing/2014/main" id="{B13BAF24-DAF4-4507-9638-22FA97CE87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55" b="-1"/>
          <a:stretch/>
        </p:blipFill>
        <p:spPr>
          <a:xfrm>
            <a:off x="1" y="10"/>
            <a:ext cx="8963526" cy="6857990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82A8F26-344A-422C-A60A-942E95E77A6E}"/>
              </a:ext>
            </a:extLst>
          </p:cNvPr>
          <p:cNvSpPr txBox="1"/>
          <p:nvPr/>
        </p:nvSpPr>
        <p:spPr>
          <a:xfrm>
            <a:off x="6096001" y="1828801"/>
            <a:ext cx="5732646" cy="1819274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vert="horz" lIns="502920" tIns="45720" rIns="91440" bIns="137160" rtlCol="0" anchor="b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kern="1200" spc="30" baseline="0" dirty="0">
                <a:solidFill>
                  <a:srgbClr val="0060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Good Practices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kern="1200" spc="30" baseline="0" dirty="0">
                <a:solidFill>
                  <a:srgbClr val="0060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(focus on WG Convenors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kern="1200" spc="30" baseline="0" dirty="0">
                <a:solidFill>
                  <a:srgbClr val="0060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and Project Leaders)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8E7357C0-DCA7-08D1-10CA-6B1956B743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648074"/>
            <a:ext cx="5732647" cy="1952625"/>
          </a:xfrm>
        </p:spPr>
        <p:txBody>
          <a:bodyPr/>
          <a:lstStyle/>
          <a:p>
            <a:r>
              <a:rPr lang="en-US" dirty="0"/>
              <a:t>USNC</a:t>
            </a:r>
          </a:p>
        </p:txBody>
      </p:sp>
    </p:spTree>
    <p:extLst>
      <p:ext uri="{BB962C8B-B14F-4D97-AF65-F5344CB8AC3E}">
        <p14:creationId xmlns:p14="http://schemas.microsoft.com/office/powerpoint/2010/main" val="1879153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GB" sz="2000" b="1" dirty="0"/>
              <a:t>Face-to-face meetings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WG meetings can be hosted by a WG Member or a National Committees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The WG Members should be able to enter the country of the meeting location, the host should provide invitation letters for visa purposes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It is not allowed to request a financial contribution for attending WG meetings (meeting room for example)</a:t>
            </a:r>
          </a:p>
          <a:p>
            <a:pPr marL="0" indent="0">
              <a:spcBef>
                <a:spcPts val="1200"/>
              </a:spcBef>
              <a:buNone/>
            </a:pPr>
            <a:endParaRPr lang="en-GB" sz="2000" b="1" dirty="0"/>
          </a:p>
          <a:p>
            <a:pPr marL="0" indent="0">
              <a:spcBef>
                <a:spcPts val="1200"/>
              </a:spcBef>
              <a:buNone/>
            </a:pPr>
            <a:r>
              <a:rPr lang="en-GB" sz="2000" b="1" dirty="0"/>
              <a:t>Online</a:t>
            </a:r>
            <a:r>
              <a:rPr lang="en-GB" sz="2000" dirty="0"/>
              <a:t> </a:t>
            </a:r>
            <a:r>
              <a:rPr lang="en-GB" sz="2000" b="1" dirty="0"/>
              <a:t>meetings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The Secretariat provides ZOOM licences to ALL Convenors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 Online meetings should not exceed three hours. Several meetings can be planned on consecutive days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Logistics of WG/MT/PT meetings</a:t>
            </a:r>
          </a:p>
        </p:txBody>
      </p:sp>
    </p:spTree>
    <p:extLst>
      <p:ext uri="{BB962C8B-B14F-4D97-AF65-F5344CB8AC3E}">
        <p14:creationId xmlns:p14="http://schemas.microsoft.com/office/powerpoint/2010/main" val="4213069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000" dirty="0"/>
              <a:t>Focus on the agenda</a:t>
            </a:r>
          </a:p>
          <a:p>
            <a:r>
              <a:rPr lang="en-GB" sz="2000" dirty="0"/>
              <a:t>Build contacts and respect</a:t>
            </a:r>
          </a:p>
          <a:p>
            <a:r>
              <a:rPr lang="en-GB" sz="2000" dirty="0"/>
              <a:t>Be prepared to make concessions</a:t>
            </a:r>
          </a:p>
          <a:p>
            <a:r>
              <a:rPr lang="en-GB" sz="2000" dirty="0"/>
              <a:t>Agree to disagree</a:t>
            </a:r>
          </a:p>
          <a:p>
            <a:r>
              <a:rPr lang="en-GB" sz="2000" dirty="0"/>
              <a:t>Speak clearly, use short sentences</a:t>
            </a:r>
          </a:p>
          <a:p>
            <a:r>
              <a:rPr lang="en-GB" sz="2000" dirty="0"/>
              <a:t>Avoid acronyms</a:t>
            </a:r>
          </a:p>
          <a:p>
            <a:r>
              <a:rPr lang="en-GB" sz="2000" dirty="0"/>
              <a:t>Make sure that participants speak when given the floor</a:t>
            </a:r>
          </a:p>
          <a:p>
            <a:r>
              <a:rPr lang="en-GB" sz="2000" dirty="0"/>
              <a:t>Watch and listen…experts should contribute but not be pushy </a:t>
            </a:r>
          </a:p>
          <a:p>
            <a:r>
              <a:rPr lang="en-GB" sz="2000" dirty="0"/>
              <a:t>Know the rules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Tips for effective participation</a:t>
            </a:r>
          </a:p>
        </p:txBody>
      </p:sp>
    </p:spTree>
    <p:extLst>
      <p:ext uri="{BB962C8B-B14F-4D97-AF65-F5344CB8AC3E}">
        <p14:creationId xmlns:p14="http://schemas.microsoft.com/office/powerpoint/2010/main" val="1781409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GB" sz="2000" dirty="0"/>
              <a:t>An important activity during meetings is comments resolution.  A good preparation prior to the meeting is key to efficient work during the meeting.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The comments received should be sorted by line number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The comments should be analysed by the Convenor and/or the Project Leader to propose a draft resolution:</a:t>
            </a:r>
          </a:p>
          <a:p>
            <a:pPr lvl="1">
              <a:spcBef>
                <a:spcPts val="600"/>
              </a:spcBef>
            </a:pPr>
            <a:r>
              <a:rPr lang="en-GB" sz="2000" dirty="0"/>
              <a:t>Editorial comments should be checked and resolved</a:t>
            </a:r>
          </a:p>
          <a:p>
            <a:pPr lvl="1">
              <a:spcBef>
                <a:spcPts val="600"/>
              </a:spcBef>
            </a:pPr>
            <a:r>
              <a:rPr lang="en-GB" sz="2000" dirty="0"/>
              <a:t>General and technical comments obviously justified should be accepted</a:t>
            </a:r>
          </a:p>
          <a:p>
            <a:pPr lvl="1">
              <a:spcBef>
                <a:spcPts val="600"/>
              </a:spcBef>
            </a:pPr>
            <a:r>
              <a:rPr lang="en-GB" sz="2000" dirty="0"/>
              <a:t>The other comments should be marked “To be discussed at the meeting”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The comments with their draft resolution should be sent to the WG Members enough in advance to allow the WG Members to be prepared for the meeting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All views should be fairly considered to develop the consensus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Comments resolution during meetings</a:t>
            </a:r>
          </a:p>
        </p:txBody>
      </p:sp>
    </p:spTree>
    <p:extLst>
      <p:ext uri="{BB962C8B-B14F-4D97-AF65-F5344CB8AC3E}">
        <p14:creationId xmlns:p14="http://schemas.microsoft.com/office/powerpoint/2010/main" val="3109112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000" dirty="0"/>
              <a:t>Stay muted while you listen</a:t>
            </a:r>
          </a:p>
          <a:p>
            <a:r>
              <a:rPr lang="en-GB" sz="2000" dirty="0"/>
              <a:t>Switch off the webcam if the connection is not good</a:t>
            </a:r>
          </a:p>
          <a:p>
            <a:r>
              <a:rPr lang="en-GB" sz="2000" dirty="0"/>
              <a:t>Make a roll call to identify the participants</a:t>
            </a:r>
          </a:p>
          <a:p>
            <a:r>
              <a:rPr lang="en-GB" sz="2000" dirty="0"/>
              <a:t>The participants should have a clear Zoom name</a:t>
            </a:r>
          </a:p>
          <a:p>
            <a:r>
              <a:rPr lang="en-GB" sz="2000" dirty="0"/>
              <a:t>Invite people to use the “Raise hand” function and not forget to remove the raised hand after</a:t>
            </a:r>
          </a:p>
          <a:p>
            <a:pPr marL="0" indent="0">
              <a:buNone/>
            </a:pPr>
            <a:endParaRPr lang="en-GB" sz="2000" u="sng" dirty="0"/>
          </a:p>
          <a:p>
            <a:pPr marL="0" indent="0">
              <a:buNone/>
            </a:pPr>
            <a:r>
              <a:rPr lang="en-GB" sz="2000" u="sng" dirty="0"/>
              <a:t>Security and privacy</a:t>
            </a:r>
          </a:p>
          <a:p>
            <a:r>
              <a:rPr lang="en-GB" sz="2000" dirty="0"/>
              <a:t>Use the Zoom password</a:t>
            </a:r>
          </a:p>
          <a:p>
            <a:r>
              <a:rPr lang="en-GB" sz="2000" dirty="0"/>
              <a:t>Go to “Check for update” an update to the latest Zoom version</a:t>
            </a:r>
          </a:p>
          <a:p>
            <a:r>
              <a:rPr lang="en-GB" sz="2000" dirty="0"/>
              <a:t>See the dedicated page on </a:t>
            </a:r>
            <a:r>
              <a:rPr lang="en-GB" sz="2000" dirty="0" err="1"/>
              <a:t>ITNet</a:t>
            </a:r>
            <a:r>
              <a:rPr lang="en-GB" sz="2000" dirty="0"/>
              <a:t>:</a:t>
            </a:r>
            <a:br>
              <a:rPr lang="en-GB" sz="2000" dirty="0"/>
            </a:br>
            <a:r>
              <a:rPr lang="en-GB" sz="2000" dirty="0">
                <a:hlinkClick r:id="rId2"/>
              </a:rPr>
              <a:t>https://itnet.iec.ch/zoom-conferencing-security-and-privacy/</a:t>
            </a:r>
            <a:endParaRPr lang="en-GB" sz="2000" dirty="0"/>
          </a:p>
          <a:p>
            <a:endParaRPr lang="en-GB" sz="2000" dirty="0"/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Tip for Zoom meetings</a:t>
            </a:r>
          </a:p>
        </p:txBody>
      </p:sp>
    </p:spTree>
    <p:extLst>
      <p:ext uri="{BB962C8B-B14F-4D97-AF65-F5344CB8AC3E}">
        <p14:creationId xmlns:p14="http://schemas.microsoft.com/office/powerpoint/2010/main" val="2429638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Zoom tips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4E004FC-F7A3-4C7B-A8C5-4DD431C617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" t="4542" r="3992" b="4469"/>
          <a:stretch/>
        </p:blipFill>
        <p:spPr bwMode="auto">
          <a:xfrm>
            <a:off x="696916" y="1767154"/>
            <a:ext cx="4830581" cy="3852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D34E6C-0A72-4D6F-B89E-9F3A0F0232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" t="1240" r="1951" b="1907"/>
          <a:stretch/>
        </p:blipFill>
        <p:spPr>
          <a:xfrm>
            <a:off x="6143946" y="1746607"/>
            <a:ext cx="5116530" cy="384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528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IEC Code of Conduct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064" y="1445095"/>
            <a:ext cx="3100855" cy="439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2"/>
          <p:cNvSpPr txBox="1">
            <a:spLocks/>
          </p:cNvSpPr>
          <p:nvPr/>
        </p:nvSpPr>
        <p:spPr>
          <a:xfrm>
            <a:off x="614718" y="1664804"/>
            <a:ext cx="4896544" cy="3528392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</a:pPr>
            <a:r>
              <a:rPr lang="en-GB" sz="2000" b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Provides guidelines on issues which delegates and experts may be confronted with as participants in the IEC standardization process.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000" b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Includes :</a:t>
            </a:r>
          </a:p>
          <a:p>
            <a:r>
              <a:rPr lang="en-GB" sz="2000" b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Conduct on electronic social media</a:t>
            </a:r>
          </a:p>
          <a:p>
            <a:r>
              <a:rPr lang="en-GB" sz="2000" b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Anti-trust, anti-competition issues</a:t>
            </a:r>
          </a:p>
          <a:p>
            <a:r>
              <a:rPr lang="en-GB" sz="2000" b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Patent rights</a:t>
            </a:r>
          </a:p>
          <a:p>
            <a:r>
              <a:rPr lang="en-GB" sz="2000" b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Copyright issues</a:t>
            </a:r>
          </a:p>
        </p:txBody>
      </p:sp>
      <p:sp>
        <p:nvSpPr>
          <p:cNvPr id="6" name="TextBox 5">
            <a:hlinkClick r:id="rId3"/>
          </p:cNvPr>
          <p:cNvSpPr txBox="1"/>
          <p:nvPr/>
        </p:nvSpPr>
        <p:spPr>
          <a:xfrm>
            <a:off x="2783634" y="5469244"/>
            <a:ext cx="345479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dirty="0"/>
              <a:t>Download IEC Code of Conduct</a:t>
            </a:r>
          </a:p>
        </p:txBody>
      </p:sp>
    </p:spTree>
    <p:extLst>
      <p:ext uri="{BB962C8B-B14F-4D97-AF65-F5344CB8AC3E}">
        <p14:creationId xmlns:p14="http://schemas.microsoft.com/office/powerpoint/2010/main" val="31058005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GB" sz="2000" b="1" dirty="0"/>
              <a:t>Consensus:  </a:t>
            </a:r>
            <a:r>
              <a:rPr lang="en-GB" sz="2000" dirty="0"/>
              <a:t>General agreement, characterized by the absence of sustained opposition to substantial  issues  by  any  important  part of the concerned  interests and by  a  process  that involves seeking to take into account the views of all parties concerned and to reconcile any conflicting arguments.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400" b="1" dirty="0"/>
              <a:t>NOTE  Consensus need not imply unanimity. 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Although all positions should be fairly considered, if unanimity cannot be reached, the position of the majority should be followed. The meeting minutes may mention the oppositions.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In the case of inappropriate behaviour of a group member which cannot be addressed by the Convenor, this should be reported to the TC/SC Secretary for further help. Then this can be further escalated to the NC having nominated the expert. The IEC Technical officer can help at any stage.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Addressing consensus building difficulties</a:t>
            </a:r>
          </a:p>
        </p:txBody>
      </p:sp>
    </p:spTree>
    <p:extLst>
      <p:ext uri="{BB962C8B-B14F-4D97-AF65-F5344CB8AC3E}">
        <p14:creationId xmlns:p14="http://schemas.microsoft.com/office/powerpoint/2010/main" val="39753474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GB" sz="2000" dirty="0"/>
              <a:t>The IEC Technical Officer provides support on application of the directives 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The Standards Project Administrator provides support to circulate the documents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000" i="1" dirty="0"/>
              <a:t>Important: </a:t>
            </a:r>
            <a:r>
              <a:rPr lang="en-GB" sz="2000" dirty="0"/>
              <a:t>The Secretariat’s primary contact is the TC/SC Secretary who is responsible for all the documents circulated in the TC/SC.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hlinkClick r:id="rId2"/>
              </a:rPr>
              <a:t>IEC Standard template </a:t>
            </a:r>
            <a:br>
              <a:rPr lang="en-GB" sz="2000" dirty="0"/>
            </a:br>
            <a:r>
              <a:rPr lang="en-GB" sz="2000" dirty="0"/>
              <a:t>(should be used at the earliest development stage of the publication)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Editing of the CDV</a:t>
            </a:r>
            <a:br>
              <a:rPr lang="en-GB" sz="2000" dirty="0"/>
            </a:br>
            <a:r>
              <a:rPr lang="en-GB" sz="2000" dirty="0"/>
              <a:t>(the edited document shall be used to prepare the FDIS)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Support for </a:t>
            </a:r>
            <a:r>
              <a:rPr lang="en-GB" sz="2000" dirty="0">
                <a:hlinkClick r:id="rId2"/>
              </a:rPr>
              <a:t>Drafting IEC publications</a:t>
            </a:r>
            <a:endParaRPr lang="en-GB" sz="2000" dirty="0"/>
          </a:p>
          <a:p>
            <a:pPr>
              <a:spcBef>
                <a:spcPts val="1200"/>
              </a:spcBef>
            </a:pPr>
            <a:r>
              <a:rPr lang="en-GB" sz="2000" dirty="0"/>
              <a:t>Training services via the IEC Academy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Support from the IEC Secretariat</a:t>
            </a:r>
          </a:p>
        </p:txBody>
      </p:sp>
    </p:spTree>
    <p:extLst>
      <p:ext uri="{BB962C8B-B14F-4D97-AF65-F5344CB8AC3E}">
        <p14:creationId xmlns:p14="http://schemas.microsoft.com/office/powerpoint/2010/main" val="11743141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wo colleagues planning on board with sticky notes">
            <a:extLst>
              <a:ext uri="{FF2B5EF4-FFF2-40B4-BE49-F238E27FC236}">
                <a16:creationId xmlns:a16="http://schemas.microsoft.com/office/drawing/2014/main" id="{B13BAF24-DAF4-4507-9638-22FA97CE87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55" b="-1"/>
          <a:stretch/>
        </p:blipFill>
        <p:spPr>
          <a:xfrm>
            <a:off x="1" y="10"/>
            <a:ext cx="8963526" cy="6857990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82A8F26-344A-422C-A60A-942E95E77A6E}"/>
              </a:ext>
            </a:extLst>
          </p:cNvPr>
          <p:cNvSpPr txBox="1"/>
          <p:nvPr/>
        </p:nvSpPr>
        <p:spPr>
          <a:xfrm>
            <a:off x="7531767" y="1828801"/>
            <a:ext cx="4296879" cy="1819274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vert="horz" lIns="502920" tIns="45720" rIns="91440" bIns="137160" rtlCol="0" anchor="b" anchorCtr="0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kern="1200" spc="30" baseline="0" dirty="0">
                <a:solidFill>
                  <a:srgbClr val="0060A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Thank you!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1D1B3A22-88C3-33E7-6E4D-56188A7BCC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F72EE8-BA18-4E93-9ACE-6B1D392B0294}"/>
              </a:ext>
            </a:extLst>
          </p:cNvPr>
          <p:cNvSpPr txBox="1"/>
          <p:nvPr/>
        </p:nvSpPr>
        <p:spPr>
          <a:xfrm>
            <a:off x="47328" y="5206234"/>
            <a:ext cx="4191600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333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23C844-EB67-4FDA-87A4-C59438EA2FDB}"/>
              </a:ext>
            </a:extLst>
          </p:cNvPr>
          <p:cNvSpPr txBox="1"/>
          <p:nvPr/>
        </p:nvSpPr>
        <p:spPr>
          <a:xfrm>
            <a:off x="4751851" y="5207333"/>
            <a:ext cx="6528725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933" b="1" kern="100" dirty="0">
              <a:solidFill>
                <a:schemeClr val="tx1">
                  <a:lumMod val="65000"/>
                  <a:lumOff val="35000"/>
                </a:schemeClr>
              </a:solidFill>
              <a:ea typeface="Meiryo" pitchFamily="34" charset="-128"/>
              <a:cs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8227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D13CD62-3A2D-98CC-370B-4368FC4FE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692" y="417782"/>
            <a:ext cx="3795053" cy="3872502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DEB891A-394C-4D09-BB3A-8DFBBD4E2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03121"/>
            <a:ext cx="3019926" cy="1193532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kern="1200" spc="30" baseline="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Training done?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AAD845-866B-4837-B49F-C56DFD01B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123" y="2516097"/>
            <a:ext cx="3795053" cy="35483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78513C-3E42-4BA3-9991-D82C2E940852}"/>
              </a:ext>
            </a:extLst>
          </p:cNvPr>
          <p:cNvSpPr txBox="1"/>
          <p:nvPr/>
        </p:nvSpPr>
        <p:spPr>
          <a:xfrm>
            <a:off x="7902742" y="1034399"/>
            <a:ext cx="3429000" cy="4319337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Essential training for all Convenors and Project Leaders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Participation Confirmation (PDF) after training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kern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-&gt; https://academy.iec.ch</a:t>
            </a:r>
            <a:r>
              <a:rPr lang="en-US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9884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dirty="0"/>
              <a:t>Project Team: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000" dirty="0"/>
              <a:t>	A Project Team is created during the NP process.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GB" sz="2000" dirty="0"/>
              <a:t>The nomination of the Project Leader: the name of the Project Leader is part of the NP form and is approved by the P-members of the committee together with the project.</a:t>
            </a:r>
          </a:p>
          <a:p>
            <a:pPr marL="914400" lvl="2" indent="0">
              <a:spcBef>
                <a:spcPts val="1200"/>
              </a:spcBef>
              <a:buNone/>
            </a:pPr>
            <a:endParaRPr lang="en-GB" sz="2000" dirty="0"/>
          </a:p>
          <a:p>
            <a:pPr>
              <a:spcBef>
                <a:spcPts val="1200"/>
              </a:spcBef>
            </a:pPr>
            <a:r>
              <a:rPr lang="en-GB" sz="2000" dirty="0"/>
              <a:t>To support the Convenor, it is possible to nominate a Co-convenor. In the case of joint groups with another TC or with ISO, the Co-convenor can be from the other TC.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000" dirty="0"/>
              <a:t>	Nomination of the Convenor (and Co-convenor): by approval of the P-Members. Usually 	approved at the same time as the approval of the WG. The nomination is reconfirmed 	every 3 years.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Operation of WGs, MTs and other groups</a:t>
            </a:r>
          </a:p>
        </p:txBody>
      </p:sp>
    </p:spTree>
    <p:extLst>
      <p:ext uri="{BB962C8B-B14F-4D97-AF65-F5344CB8AC3E}">
        <p14:creationId xmlns:p14="http://schemas.microsoft.com/office/powerpoint/2010/main" val="629313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GB" sz="2000" dirty="0"/>
              <a:t>Liaisons “A” can nominate experts in WGs</a:t>
            </a:r>
            <a:br>
              <a:rPr lang="en-GB" sz="2000" dirty="0"/>
            </a:br>
            <a:r>
              <a:rPr lang="en-GB" sz="2000" dirty="0"/>
              <a:t>The experts are expected to bring their own experience and knowledge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GB" sz="2000" dirty="0"/>
              <a:t>Liaisons “C” can nominate an expert in WGs</a:t>
            </a:r>
            <a:br>
              <a:rPr lang="en-GB" sz="2000" dirty="0"/>
            </a:br>
            <a:r>
              <a:rPr lang="en-GB" sz="2000" dirty="0"/>
              <a:t>The expert is expected to represent the position of the organization in liaison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GB" sz="2000" dirty="0"/>
              <a:t>IEC and ISO TCs in liaison are not expected to attend WG meetings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GB" sz="2000" dirty="0"/>
              <a:t>The WG Convenor can invite guests for individual meetings</a:t>
            </a:r>
            <a:br>
              <a:rPr lang="en-GB" sz="2000" dirty="0"/>
            </a:br>
            <a:r>
              <a:rPr lang="en-GB" sz="2000" dirty="0"/>
              <a:t>(The WG Members should be informed in advance.)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GB" sz="2000" dirty="0"/>
              <a:t>When formally circulating project documents, it should always be mentioned if the document is of interest to another TC/SC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TC/SC Liaisons collaboration at WG level</a:t>
            </a:r>
          </a:p>
        </p:txBody>
      </p:sp>
    </p:spTree>
    <p:extLst>
      <p:ext uri="{BB962C8B-B14F-4D97-AF65-F5344CB8AC3E}">
        <p14:creationId xmlns:p14="http://schemas.microsoft.com/office/powerpoint/2010/main" val="1869754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0BEDBE-405D-4D2E-9F5D-511C2757B33E}"/>
              </a:ext>
            </a:extLst>
          </p:cNvPr>
          <p:cNvSpPr/>
          <p:nvPr/>
        </p:nvSpPr>
        <p:spPr>
          <a:xfrm>
            <a:off x="8750189" y="6213309"/>
            <a:ext cx="3394484" cy="5760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59" y="196438"/>
            <a:ext cx="9957171" cy="648072"/>
          </a:xfrm>
        </p:spPr>
        <p:txBody>
          <a:bodyPr anchor="t"/>
          <a:lstStyle/>
          <a:p>
            <a:r>
              <a:rPr lang="en-GB" sz="3733" dirty="0"/>
              <a:t> </a:t>
            </a:r>
            <a:r>
              <a:rPr lang="en-GB" dirty="0"/>
              <a:t>The 7 Stages of Standards Development</a:t>
            </a:r>
          </a:p>
        </p:txBody>
      </p:sp>
      <p:cxnSp>
        <p:nvCxnSpPr>
          <p:cNvPr id="164" name="Straight Connector 419"/>
          <p:cNvCxnSpPr>
            <a:cxnSpLocks noChangeShapeType="1"/>
          </p:cNvCxnSpPr>
          <p:nvPr/>
        </p:nvCxnSpPr>
        <p:spPr bwMode="auto">
          <a:xfrm>
            <a:off x="1740253" y="921973"/>
            <a:ext cx="0" cy="5867400"/>
          </a:xfrm>
          <a:prstGeom prst="line">
            <a:avLst/>
          </a:prstGeom>
          <a:noFill/>
          <a:ln w="38100" algn="ctr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5" name="Straight Connector 466"/>
          <p:cNvCxnSpPr>
            <a:cxnSpLocks noChangeShapeType="1"/>
          </p:cNvCxnSpPr>
          <p:nvPr/>
        </p:nvCxnSpPr>
        <p:spPr bwMode="auto">
          <a:xfrm>
            <a:off x="3239680" y="740701"/>
            <a:ext cx="0" cy="5867400"/>
          </a:xfrm>
          <a:prstGeom prst="line">
            <a:avLst/>
          </a:prstGeom>
          <a:noFill/>
          <a:ln w="38100" algn="ctr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1" name="Straight Connector 466"/>
          <p:cNvCxnSpPr>
            <a:cxnSpLocks noChangeShapeType="1"/>
          </p:cNvCxnSpPr>
          <p:nvPr/>
        </p:nvCxnSpPr>
        <p:spPr bwMode="auto">
          <a:xfrm>
            <a:off x="7318793" y="740701"/>
            <a:ext cx="0" cy="5867400"/>
          </a:xfrm>
          <a:prstGeom prst="line">
            <a:avLst/>
          </a:prstGeom>
          <a:noFill/>
          <a:ln w="38100" algn="ctr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9BD6AC6-962E-813F-1C43-569405283A84}"/>
              </a:ext>
            </a:extLst>
          </p:cNvPr>
          <p:cNvGrpSpPr/>
          <p:nvPr/>
        </p:nvGrpSpPr>
        <p:grpSpPr>
          <a:xfrm>
            <a:off x="715259" y="886309"/>
            <a:ext cx="11028103" cy="5285200"/>
            <a:chOff x="894918" y="844510"/>
            <a:chExt cx="10392244" cy="5940877"/>
          </a:xfrm>
        </p:grpSpPr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1003434" y="5848805"/>
              <a:ext cx="10187037" cy="820674"/>
            </a:xfrm>
            <a:prstGeom prst="rect">
              <a:avLst/>
            </a:prstGeom>
            <a:gradFill rotWithShape="0">
              <a:gsLst>
                <a:gs pos="0">
                  <a:srgbClr val="FF6060"/>
                </a:gs>
                <a:gs pos="100000">
                  <a:srgbClr val="FFC1C1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5333" b="1">
                <a:solidFill>
                  <a:srgbClr val="58585A"/>
                </a:solidFill>
                <a:ea typeface="Osaka" pitchFamily="-92" charset="-128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3018EF6-7E44-0EF4-3DEA-63AA016E6C12}"/>
                </a:ext>
              </a:extLst>
            </p:cNvPr>
            <p:cNvGrpSpPr/>
            <p:nvPr/>
          </p:nvGrpSpPr>
          <p:grpSpPr>
            <a:xfrm>
              <a:off x="894918" y="844510"/>
              <a:ext cx="10392244" cy="5940877"/>
              <a:chOff x="889009" y="873107"/>
              <a:chExt cx="10392244" cy="5940877"/>
            </a:xfrm>
          </p:grpSpPr>
          <p:sp>
            <p:nvSpPr>
              <p:cNvPr id="174" name="Rectangle 173"/>
              <p:cNvSpPr/>
              <p:nvPr/>
            </p:nvSpPr>
            <p:spPr>
              <a:xfrm>
                <a:off x="997525" y="889379"/>
                <a:ext cx="10187040" cy="410433"/>
              </a:xfrm>
              <a:prstGeom prst="rect">
                <a:avLst/>
              </a:prstGeom>
              <a:solidFill>
                <a:srgbClr val="808080">
                  <a:lumMod val="20000"/>
                  <a:lumOff val="8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667" b="1" kern="0" dirty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sp>
            <p:nvSpPr>
              <p:cNvPr id="117" name="Rectangle 116"/>
              <p:cNvSpPr/>
              <p:nvPr/>
            </p:nvSpPr>
            <p:spPr>
              <a:xfrm>
                <a:off x="997527" y="3542108"/>
                <a:ext cx="10187037" cy="820674"/>
              </a:xfrm>
              <a:prstGeom prst="rect">
                <a:avLst/>
              </a:prstGeom>
              <a:gradFill>
                <a:gsLst>
                  <a:gs pos="0">
                    <a:srgbClr val="808080">
                      <a:lumMod val="60000"/>
                      <a:lumOff val="40000"/>
                    </a:srgbClr>
                  </a:gs>
                  <a:gs pos="100000">
                    <a:srgbClr val="808080">
                      <a:lumMod val="20000"/>
                      <a:lumOff val="80000"/>
                    </a:srgbClr>
                  </a:gs>
                </a:gsLst>
                <a:lin ang="5400000" scaled="0"/>
              </a:gradFill>
              <a:ln w="317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5333" b="1" kern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18" name="Rectangle 117"/>
              <p:cNvSpPr/>
              <p:nvPr/>
            </p:nvSpPr>
            <p:spPr>
              <a:xfrm>
                <a:off x="997527" y="4362845"/>
                <a:ext cx="10187037" cy="820674"/>
              </a:xfrm>
              <a:prstGeom prst="rect">
                <a:avLst/>
              </a:prstGeom>
              <a:gradFill>
                <a:gsLst>
                  <a:gs pos="0">
                    <a:srgbClr val="808080">
                      <a:lumMod val="60000"/>
                      <a:lumOff val="40000"/>
                    </a:srgbClr>
                  </a:gs>
                  <a:gs pos="100000">
                    <a:srgbClr val="808080">
                      <a:lumMod val="20000"/>
                      <a:lumOff val="80000"/>
                    </a:srgbClr>
                  </a:gs>
                </a:gsLst>
                <a:lin ang="5400000" scaled="0"/>
              </a:gradFill>
              <a:ln w="317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5333" b="1" kern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19" name="Rectangle 118"/>
              <p:cNvSpPr/>
              <p:nvPr/>
            </p:nvSpPr>
            <p:spPr>
              <a:xfrm>
                <a:off x="997927" y="5077074"/>
                <a:ext cx="10187037" cy="820674"/>
              </a:xfrm>
              <a:prstGeom prst="rect">
                <a:avLst/>
              </a:prstGeom>
              <a:gradFill>
                <a:gsLst>
                  <a:gs pos="0">
                    <a:srgbClr val="808080">
                      <a:lumMod val="60000"/>
                      <a:lumOff val="40000"/>
                    </a:srgbClr>
                  </a:gs>
                  <a:gs pos="100000">
                    <a:srgbClr val="808080">
                      <a:lumMod val="20000"/>
                      <a:lumOff val="80000"/>
                    </a:srgbClr>
                  </a:gs>
                </a:gsLst>
                <a:lin ang="5400000" scaled="0"/>
              </a:gradFill>
              <a:ln w="317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5333" b="1" kern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cxnSp>
            <p:nvCxnSpPr>
              <p:cNvPr id="121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1721427" y="4695320"/>
                <a:ext cx="914400" cy="91440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22" name="Rectangle 121"/>
              <p:cNvSpPr/>
              <p:nvPr/>
            </p:nvSpPr>
            <p:spPr>
              <a:xfrm>
                <a:off x="997525" y="1295471"/>
                <a:ext cx="10187041" cy="738664"/>
              </a:xfrm>
              <a:prstGeom prst="rect">
                <a:avLst/>
              </a:prstGeom>
              <a:gradFill>
                <a:gsLst>
                  <a:gs pos="0">
                    <a:srgbClr val="808080">
                      <a:lumMod val="60000"/>
                      <a:lumOff val="40000"/>
                    </a:srgbClr>
                  </a:gs>
                  <a:gs pos="100000">
                    <a:srgbClr val="808080">
                      <a:lumMod val="20000"/>
                      <a:lumOff val="80000"/>
                    </a:srgbClr>
                  </a:gs>
                </a:gsLst>
                <a:lin ang="5400000" scaled="0"/>
              </a:gradFill>
              <a:ln w="317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4800" b="1" kern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997526" y="1996631"/>
                <a:ext cx="10187039" cy="820674"/>
              </a:xfrm>
              <a:prstGeom prst="rect">
                <a:avLst/>
              </a:prstGeom>
              <a:gradFill>
                <a:gsLst>
                  <a:gs pos="0">
                    <a:srgbClr val="808080">
                      <a:lumMod val="60000"/>
                      <a:lumOff val="40000"/>
                    </a:srgbClr>
                  </a:gs>
                  <a:gs pos="100000">
                    <a:srgbClr val="808080">
                      <a:lumMod val="20000"/>
                      <a:lumOff val="80000"/>
                    </a:srgbClr>
                  </a:gs>
                </a:gsLst>
                <a:lin ang="5400000" scaled="0"/>
              </a:gradFill>
              <a:ln w="317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5333" b="1" kern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25" name="Rectangle 124"/>
              <p:cNvSpPr>
                <a:spLocks noChangeArrowheads="1"/>
              </p:cNvSpPr>
              <p:nvPr/>
            </p:nvSpPr>
            <p:spPr bwMode="auto">
              <a:xfrm>
                <a:off x="3265271" y="2080654"/>
                <a:ext cx="335756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b="1" dirty="0">
                    <a:solidFill>
                      <a:srgbClr val="58585A"/>
                    </a:solidFill>
                    <a:ea typeface="Osaka" pitchFamily="-92" charset="-128"/>
                  </a:rPr>
                  <a:t>Proposal to start a new project </a:t>
                </a:r>
                <a:r>
                  <a:rPr lang="en-GB" sz="1200" b="1" dirty="0">
                    <a:solidFill>
                      <a:srgbClr val="58585A"/>
                    </a:solidFill>
                    <a:ea typeface="Osaka" pitchFamily="-92" charset="-128"/>
                  </a:rPr>
                  <a:t>comes from NC, TC, SMB, liaison org.</a:t>
                </a:r>
              </a:p>
            </p:txBody>
          </p:sp>
          <p:sp>
            <p:nvSpPr>
              <p:cNvPr id="126" name="Rectangle 125"/>
              <p:cNvSpPr>
                <a:spLocks noChangeArrowheads="1"/>
              </p:cNvSpPr>
              <p:nvPr/>
            </p:nvSpPr>
            <p:spPr bwMode="auto">
              <a:xfrm>
                <a:off x="3262327" y="4419367"/>
                <a:ext cx="377136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b="1" dirty="0">
                    <a:solidFill>
                      <a:srgbClr val="58585A"/>
                    </a:solidFill>
                    <a:ea typeface="Osaka" pitchFamily="-92" charset="-128"/>
                    <a:cs typeface="Arial" charset="0"/>
                  </a:rPr>
                  <a:t>When mature, the CD is circulated as a Committee Draft for Vote (CDV)</a:t>
                </a:r>
                <a:endParaRPr lang="en-US" sz="1600" b="1" dirty="0">
                  <a:solidFill>
                    <a:srgbClr val="58585A"/>
                  </a:solidFill>
                  <a:ea typeface="Osaka" pitchFamily="-92" charset="-128"/>
                  <a:cs typeface="Arial" charset="0"/>
                </a:endParaRPr>
              </a:p>
            </p:txBody>
          </p:sp>
          <p:sp>
            <p:nvSpPr>
              <p:cNvPr id="129" name="Rectangle 128"/>
              <p:cNvSpPr>
                <a:spLocks noChangeArrowheads="1"/>
              </p:cNvSpPr>
              <p:nvPr/>
            </p:nvSpPr>
            <p:spPr bwMode="auto">
              <a:xfrm>
                <a:off x="3265274" y="5086719"/>
                <a:ext cx="3889273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ts val="16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b="1" dirty="0">
                    <a:solidFill>
                      <a:srgbClr val="58585A"/>
                    </a:solidFill>
                    <a:ea typeface="Osaka" pitchFamily="-92" charset="-128"/>
                    <a:cs typeface="Arial" charset="0"/>
                  </a:rPr>
                  <a:t>Final Draft International Standard prepared from approved CDV and NCs comments (FDIS) </a:t>
                </a:r>
                <a:endParaRPr lang="en-US" sz="1600" b="1" dirty="0">
                  <a:solidFill>
                    <a:srgbClr val="58585A"/>
                  </a:solidFill>
                  <a:ea typeface="Osaka" pitchFamily="-92" charset="-128"/>
                  <a:cs typeface="Arial" charset="0"/>
                </a:endParaRPr>
              </a:p>
            </p:txBody>
          </p:sp>
          <p:sp>
            <p:nvSpPr>
              <p:cNvPr id="130" name="Rectangle 129"/>
              <p:cNvSpPr>
                <a:spLocks noChangeArrowheads="1"/>
              </p:cNvSpPr>
              <p:nvPr/>
            </p:nvSpPr>
            <p:spPr bwMode="auto">
              <a:xfrm>
                <a:off x="3249707" y="6092572"/>
                <a:ext cx="397519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b="1" dirty="0">
                    <a:solidFill>
                      <a:srgbClr val="58585A"/>
                    </a:solidFill>
                    <a:ea typeface="Osaka" pitchFamily="-92" charset="-128"/>
                    <a:cs typeface="Arial" charset="0"/>
                  </a:rPr>
                  <a:t>IEC publishes International Standard (IS)</a:t>
                </a:r>
                <a:endParaRPr lang="en-US" sz="1600" b="1" dirty="0">
                  <a:solidFill>
                    <a:srgbClr val="58585A"/>
                  </a:solidFill>
                  <a:ea typeface="Osaka" pitchFamily="-92" charset="-128"/>
                  <a:cs typeface="Arial" charset="0"/>
                </a:endParaRPr>
              </a:p>
            </p:txBody>
          </p:sp>
          <p:sp>
            <p:nvSpPr>
              <p:cNvPr id="131" name="Rectangle 130"/>
              <p:cNvSpPr/>
              <p:nvPr/>
            </p:nvSpPr>
            <p:spPr>
              <a:xfrm>
                <a:off x="997527" y="2789507"/>
                <a:ext cx="10187037" cy="820674"/>
              </a:xfrm>
              <a:prstGeom prst="rect">
                <a:avLst/>
              </a:prstGeom>
              <a:gradFill>
                <a:gsLst>
                  <a:gs pos="0">
                    <a:srgbClr val="808080">
                      <a:lumMod val="60000"/>
                      <a:lumOff val="40000"/>
                    </a:srgbClr>
                  </a:gs>
                  <a:gs pos="100000">
                    <a:srgbClr val="808080">
                      <a:lumMod val="20000"/>
                      <a:lumOff val="80000"/>
                    </a:srgbClr>
                  </a:gs>
                </a:gsLst>
                <a:lin ang="5400000" scaled="0"/>
              </a:gradFill>
              <a:ln w="317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5333" b="1" kern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32" name="Rectangle 131"/>
              <p:cNvSpPr>
                <a:spLocks noChangeArrowheads="1"/>
              </p:cNvSpPr>
              <p:nvPr/>
            </p:nvSpPr>
            <p:spPr bwMode="auto">
              <a:xfrm>
                <a:off x="1681893" y="4569578"/>
                <a:ext cx="14700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Enquiry</a:t>
                </a:r>
                <a:endParaRPr lang="en-US" sz="1100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33" name="Rectangle 132"/>
              <p:cNvSpPr>
                <a:spLocks noChangeArrowheads="1"/>
              </p:cNvSpPr>
              <p:nvPr/>
            </p:nvSpPr>
            <p:spPr bwMode="auto">
              <a:xfrm>
                <a:off x="1681893" y="5226942"/>
                <a:ext cx="14700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Approval</a:t>
                </a:r>
                <a:endParaRPr lang="en-US" sz="900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34" name="Rectangle 133"/>
              <p:cNvSpPr>
                <a:spLocks noChangeArrowheads="1"/>
              </p:cNvSpPr>
              <p:nvPr/>
            </p:nvSpPr>
            <p:spPr bwMode="auto">
              <a:xfrm>
                <a:off x="1681099" y="6065154"/>
                <a:ext cx="147161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Publication</a:t>
                </a:r>
                <a:endParaRPr lang="en-US" sz="1000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36" name="Rectangle 135"/>
              <p:cNvSpPr>
                <a:spLocks noChangeArrowheads="1"/>
              </p:cNvSpPr>
              <p:nvPr/>
            </p:nvSpPr>
            <p:spPr bwMode="auto">
              <a:xfrm>
                <a:off x="1681893" y="3801493"/>
                <a:ext cx="14700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Committee</a:t>
                </a:r>
                <a:endParaRPr lang="en-US" sz="1100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38" name="Rectangle 137"/>
              <p:cNvSpPr>
                <a:spLocks noChangeArrowheads="1"/>
              </p:cNvSpPr>
              <p:nvPr/>
            </p:nvSpPr>
            <p:spPr bwMode="auto">
              <a:xfrm>
                <a:off x="1681893" y="2959461"/>
                <a:ext cx="14700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Preparatory</a:t>
                </a:r>
                <a:endParaRPr lang="en-US" sz="1100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40" name="Rectangle 139"/>
              <p:cNvSpPr>
                <a:spLocks noChangeArrowheads="1"/>
              </p:cNvSpPr>
              <p:nvPr/>
            </p:nvSpPr>
            <p:spPr bwMode="auto">
              <a:xfrm>
                <a:off x="1681893" y="2176664"/>
                <a:ext cx="147002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Proposal</a:t>
                </a:r>
                <a:endParaRPr lang="en-US" sz="1100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1681893" y="1332926"/>
                <a:ext cx="1470025" cy="507831"/>
              </a:xfrm>
              <a:prstGeom prst="rect">
                <a:avLst/>
              </a:prstGeom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Preliminary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100" b="1" dirty="0">
                    <a:solidFill>
                      <a:srgbClr val="58585A"/>
                    </a:solidFill>
                    <a:ea typeface="Osaka" pitchFamily="-92" charset="-128"/>
                  </a:rPr>
                  <a:t>(optional)</a:t>
                </a:r>
                <a:endParaRPr lang="en-US" sz="800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44" name="Rectangle 143"/>
              <p:cNvSpPr>
                <a:spLocks noChangeArrowheads="1"/>
              </p:cNvSpPr>
              <p:nvPr/>
            </p:nvSpPr>
            <p:spPr bwMode="auto">
              <a:xfrm>
                <a:off x="3265270" y="3651282"/>
                <a:ext cx="386217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b="1" dirty="0">
                    <a:solidFill>
                      <a:srgbClr val="58585A"/>
                    </a:solidFill>
                    <a:ea typeface="Osaka" pitchFamily="-92" charset="-128"/>
                    <a:cs typeface="Arial" charset="0"/>
                  </a:rPr>
                  <a:t>Working draft circulated as Committee Draft (CD)</a:t>
                </a:r>
                <a:endParaRPr lang="en-US" sz="1600" b="1" dirty="0">
                  <a:solidFill>
                    <a:srgbClr val="58585A"/>
                  </a:solidFill>
                  <a:ea typeface="Osaka" pitchFamily="-92" charset="-128"/>
                  <a:cs typeface="Arial" charset="0"/>
                </a:endParaRPr>
              </a:p>
            </p:txBody>
          </p:sp>
          <p:sp>
            <p:nvSpPr>
              <p:cNvPr id="150" name="Rectangle 149"/>
              <p:cNvSpPr>
                <a:spLocks noChangeArrowheads="1"/>
              </p:cNvSpPr>
              <p:nvPr/>
            </p:nvSpPr>
            <p:spPr bwMode="auto">
              <a:xfrm>
                <a:off x="3265270" y="2870034"/>
                <a:ext cx="3790844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b="1" dirty="0">
                    <a:solidFill>
                      <a:srgbClr val="58585A"/>
                    </a:solidFill>
                    <a:ea typeface="Osaka" pitchFamily="-92" charset="-128"/>
                    <a:cs typeface="Arial" charset="0"/>
                  </a:rPr>
                  <a:t>Preparation of Working Draft within the working group (WD)</a:t>
                </a:r>
                <a:endParaRPr lang="en-US" sz="1600" b="1" dirty="0">
                  <a:solidFill>
                    <a:srgbClr val="58585A"/>
                  </a:solidFill>
                  <a:ea typeface="Osaka" pitchFamily="-92" charset="-128"/>
                  <a:cs typeface="Arial" charset="0"/>
                </a:endParaRPr>
              </a:p>
            </p:txBody>
          </p:sp>
          <p:sp>
            <p:nvSpPr>
              <p:cNvPr id="152" name="Rectangle 151"/>
              <p:cNvSpPr>
                <a:spLocks noChangeArrowheads="1"/>
              </p:cNvSpPr>
              <p:nvPr/>
            </p:nvSpPr>
            <p:spPr bwMode="auto">
              <a:xfrm>
                <a:off x="3265271" y="1295471"/>
                <a:ext cx="382174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600" b="1" dirty="0">
                    <a:solidFill>
                      <a:srgbClr val="58585A"/>
                    </a:solidFill>
                    <a:ea typeface="Osaka" pitchFamily="-92" charset="-128"/>
                  </a:rPr>
                  <a:t>Preliminary work item added to the work programme</a:t>
                </a:r>
              </a:p>
            </p:txBody>
          </p:sp>
          <p:sp>
            <p:nvSpPr>
              <p:cNvPr id="156" name="Rectangle 155"/>
              <p:cNvSpPr>
                <a:spLocks noChangeArrowheads="1"/>
              </p:cNvSpPr>
              <p:nvPr/>
            </p:nvSpPr>
            <p:spPr bwMode="auto">
              <a:xfrm>
                <a:off x="889009" y="1220756"/>
                <a:ext cx="992187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400" b="1" dirty="0">
                    <a:solidFill>
                      <a:srgbClr val="58585A"/>
                    </a:solidFill>
                    <a:ea typeface="Osaka" pitchFamily="-92" charset="-128"/>
                  </a:rPr>
                  <a:t>1</a:t>
                </a:r>
              </a:p>
            </p:txBody>
          </p:sp>
          <p:sp>
            <p:nvSpPr>
              <p:cNvPr id="157" name="Rectangle 156"/>
              <p:cNvSpPr>
                <a:spLocks noChangeArrowheads="1"/>
              </p:cNvSpPr>
              <p:nvPr/>
            </p:nvSpPr>
            <p:spPr bwMode="auto">
              <a:xfrm>
                <a:off x="889009" y="1913873"/>
                <a:ext cx="1013611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400" b="1" dirty="0">
                    <a:solidFill>
                      <a:srgbClr val="58585A"/>
                    </a:solidFill>
                    <a:ea typeface="Osaka" pitchFamily="-92" charset="-128"/>
                  </a:rPr>
                  <a:t>2</a:t>
                </a:r>
              </a:p>
            </p:txBody>
          </p:sp>
          <p:sp>
            <p:nvSpPr>
              <p:cNvPr id="158" name="Rectangle 157"/>
              <p:cNvSpPr>
                <a:spLocks noChangeArrowheads="1"/>
              </p:cNvSpPr>
              <p:nvPr/>
            </p:nvSpPr>
            <p:spPr bwMode="auto">
              <a:xfrm>
                <a:off x="889009" y="2741890"/>
                <a:ext cx="992187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400" b="1" dirty="0">
                    <a:solidFill>
                      <a:srgbClr val="58585A"/>
                    </a:solidFill>
                    <a:ea typeface="Osaka" pitchFamily="-92" charset="-128"/>
                  </a:rPr>
                  <a:t>3</a:t>
                </a:r>
              </a:p>
            </p:txBody>
          </p:sp>
          <p:sp>
            <p:nvSpPr>
              <p:cNvPr id="159" name="Rectangle 158"/>
              <p:cNvSpPr>
                <a:spLocks noChangeArrowheads="1"/>
              </p:cNvSpPr>
              <p:nvPr/>
            </p:nvSpPr>
            <p:spPr bwMode="auto">
              <a:xfrm>
                <a:off x="889009" y="3562628"/>
                <a:ext cx="992187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400" b="1" dirty="0">
                    <a:solidFill>
                      <a:srgbClr val="58585A"/>
                    </a:solidFill>
                    <a:ea typeface="Osaka" pitchFamily="-92" charset="-128"/>
                  </a:rPr>
                  <a:t>4</a:t>
                </a:r>
              </a:p>
            </p:txBody>
          </p:sp>
          <p:sp>
            <p:nvSpPr>
              <p:cNvPr id="160" name="Rectangle 159"/>
              <p:cNvSpPr>
                <a:spLocks noChangeArrowheads="1"/>
              </p:cNvSpPr>
              <p:nvPr/>
            </p:nvSpPr>
            <p:spPr bwMode="auto">
              <a:xfrm>
                <a:off x="889009" y="4330713"/>
                <a:ext cx="992187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400" b="1" dirty="0">
                    <a:solidFill>
                      <a:srgbClr val="58585A"/>
                    </a:solidFill>
                    <a:ea typeface="Osaka" pitchFamily="-92" charset="-128"/>
                  </a:rPr>
                  <a:t>5</a:t>
                </a:r>
              </a:p>
            </p:txBody>
          </p:sp>
          <p:sp>
            <p:nvSpPr>
              <p:cNvPr id="161" name="Rectangle 160"/>
              <p:cNvSpPr>
                <a:spLocks noChangeArrowheads="1"/>
              </p:cNvSpPr>
              <p:nvPr/>
            </p:nvSpPr>
            <p:spPr bwMode="auto">
              <a:xfrm>
                <a:off x="889009" y="5002788"/>
                <a:ext cx="992187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400" b="1" dirty="0">
                    <a:solidFill>
                      <a:srgbClr val="58585A"/>
                    </a:solidFill>
                    <a:ea typeface="Osaka" pitchFamily="-92" charset="-128"/>
                  </a:rPr>
                  <a:t>6</a:t>
                </a:r>
              </a:p>
            </p:txBody>
          </p:sp>
          <p:sp>
            <p:nvSpPr>
              <p:cNvPr id="162" name="Rectangle 161"/>
              <p:cNvSpPr>
                <a:spLocks noChangeArrowheads="1"/>
              </p:cNvSpPr>
              <p:nvPr/>
            </p:nvSpPr>
            <p:spPr bwMode="auto">
              <a:xfrm>
                <a:off x="889009" y="5845161"/>
                <a:ext cx="992187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400" b="1" dirty="0">
                    <a:solidFill>
                      <a:srgbClr val="58585A"/>
                    </a:solidFill>
                    <a:ea typeface="Osaka" pitchFamily="-92" charset="-128"/>
                  </a:rPr>
                  <a:t>7</a:t>
                </a:r>
              </a:p>
            </p:txBody>
          </p:sp>
          <p:sp>
            <p:nvSpPr>
              <p:cNvPr id="166" name="Rectangle 165"/>
              <p:cNvSpPr/>
              <p:nvPr/>
            </p:nvSpPr>
            <p:spPr>
              <a:xfrm>
                <a:off x="3769332" y="900392"/>
                <a:ext cx="1470025" cy="338554"/>
              </a:xfrm>
              <a:prstGeom prst="rect">
                <a:avLst/>
              </a:prstGeom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Action</a:t>
                </a:r>
                <a:endParaRPr lang="en-US" sz="1051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67" name="Rectangle 166"/>
              <p:cNvSpPr/>
              <p:nvPr/>
            </p:nvSpPr>
            <p:spPr>
              <a:xfrm>
                <a:off x="1681893" y="900392"/>
                <a:ext cx="1470025" cy="338554"/>
              </a:xfrm>
              <a:prstGeom prst="rect">
                <a:avLst/>
              </a:prstGeom>
            </p:spPr>
            <p:txBody>
              <a:bodyPr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Stages</a:t>
                </a:r>
                <a:endParaRPr lang="en-US" sz="1051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sp>
            <p:nvSpPr>
              <p:cNvPr id="168" name="Rectangle 167"/>
              <p:cNvSpPr/>
              <p:nvPr/>
            </p:nvSpPr>
            <p:spPr>
              <a:xfrm>
                <a:off x="7281518" y="873107"/>
                <a:ext cx="3280564" cy="338554"/>
              </a:xfrm>
              <a:prstGeom prst="rect">
                <a:avLst/>
              </a:prstGeom>
            </p:spPr>
            <p:txBody>
              <a:bodyPr wrap="square" lIns="0" r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Documents</a:t>
                </a:r>
                <a:endParaRPr lang="en-US" sz="1051" b="1" dirty="0">
                  <a:solidFill>
                    <a:srgbClr val="58585A"/>
                  </a:solidFill>
                  <a:ea typeface="Osaka" pitchFamily="-92" charset="-128"/>
                </a:endParaRPr>
              </a:p>
            </p:txBody>
          </p:sp>
          <p:grpSp>
            <p:nvGrpSpPr>
              <p:cNvPr id="280" name="Group 398">
                <a:extLst>
                  <a:ext uri="{FF2B5EF4-FFF2-40B4-BE49-F238E27FC236}">
                    <a16:creationId xmlns:a16="http://schemas.microsoft.com/office/drawing/2014/main" id="{840F18C1-4188-44F7-AE28-F3A75A3147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88027" y="5087242"/>
                <a:ext cx="1054100" cy="968298"/>
                <a:chOff x="3106777" y="2795535"/>
                <a:chExt cx="495031" cy="377266"/>
              </a:xfrm>
            </p:grpSpPr>
            <p:grpSp>
              <p:nvGrpSpPr>
                <p:cNvPr id="281" name="Group 399">
                  <a:extLst>
                    <a:ext uri="{FF2B5EF4-FFF2-40B4-BE49-F238E27FC236}">
                      <a16:creationId xmlns:a16="http://schemas.microsoft.com/office/drawing/2014/main" id="{87BDE940-F46D-4EE0-B747-AB9B92D654B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795535"/>
                  <a:ext cx="495031" cy="377266"/>
                  <a:chOff x="2819480" y="2830294"/>
                  <a:chExt cx="495031" cy="377266"/>
                </a:xfrm>
              </p:grpSpPr>
              <p:sp>
                <p:nvSpPr>
                  <p:cNvPr id="283" name="Flowchart: Document 282">
                    <a:extLst>
                      <a:ext uri="{FF2B5EF4-FFF2-40B4-BE49-F238E27FC236}">
                        <a16:creationId xmlns:a16="http://schemas.microsoft.com/office/drawing/2014/main" id="{9F297100-9839-4446-8DA7-EABAF74D83A6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30294"/>
                    <a:ext cx="495031" cy="377266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284" name="Straight Connector 402">
                    <a:extLst>
                      <a:ext uri="{FF2B5EF4-FFF2-40B4-BE49-F238E27FC236}">
                        <a16:creationId xmlns:a16="http://schemas.microsoft.com/office/drawing/2014/main" id="{A40DACAE-5A86-4740-839A-3F31ADF3ED65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285" name="Straight Connector 403">
                    <a:extLst>
                      <a:ext uri="{FF2B5EF4-FFF2-40B4-BE49-F238E27FC236}">
                        <a16:creationId xmlns:a16="http://schemas.microsoft.com/office/drawing/2014/main" id="{D4880A34-F3B9-4F4F-A0AC-75988624E12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286" name="Straight Connector 404">
                    <a:extLst>
                      <a:ext uri="{FF2B5EF4-FFF2-40B4-BE49-F238E27FC236}">
                        <a16:creationId xmlns:a16="http://schemas.microsoft.com/office/drawing/2014/main" id="{3EEC45EE-EE6A-4028-99AB-0F57F2C075B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287" name="Straight Connector 405">
                    <a:extLst>
                      <a:ext uri="{FF2B5EF4-FFF2-40B4-BE49-F238E27FC236}">
                        <a16:creationId xmlns:a16="http://schemas.microsoft.com/office/drawing/2014/main" id="{951A2259-4B59-4A50-992A-19A0867E17DB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282" name="TextBox 400">
                  <a:extLst>
                    <a:ext uri="{FF2B5EF4-FFF2-40B4-BE49-F238E27FC236}">
                      <a16:creationId xmlns:a16="http://schemas.microsoft.com/office/drawing/2014/main" id="{92C8C96C-37D2-4B6E-8B3D-659B73AA0F0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185314" y="2867251"/>
                  <a:ext cx="339826" cy="1278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>
                      <a:solidFill>
                        <a:srgbClr val="000000"/>
                      </a:solidFill>
                    </a:rPr>
                    <a:t>FDIS</a:t>
                  </a:r>
                </a:p>
              </p:txBody>
            </p:sp>
          </p:grpSp>
          <p:grpSp>
            <p:nvGrpSpPr>
              <p:cNvPr id="288" name="Group 335">
                <a:extLst>
                  <a:ext uri="{FF2B5EF4-FFF2-40B4-BE49-F238E27FC236}">
                    <a16:creationId xmlns:a16="http://schemas.microsoft.com/office/drawing/2014/main" id="{7D2CD564-AB08-41B2-ACC7-18BC5445DB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88026" y="2006212"/>
                <a:ext cx="1054100" cy="968298"/>
                <a:chOff x="3106777" y="2809807"/>
                <a:chExt cx="495031" cy="362338"/>
              </a:xfrm>
            </p:grpSpPr>
            <p:grpSp>
              <p:nvGrpSpPr>
                <p:cNvPr id="289" name="Group 336">
                  <a:extLst>
                    <a:ext uri="{FF2B5EF4-FFF2-40B4-BE49-F238E27FC236}">
                      <a16:creationId xmlns:a16="http://schemas.microsoft.com/office/drawing/2014/main" id="{1BEAD544-628E-4213-87B9-647BE5DD1C6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809807"/>
                  <a:ext cx="495031" cy="362338"/>
                  <a:chOff x="2819480" y="2844566"/>
                  <a:chExt cx="495031" cy="362338"/>
                </a:xfrm>
              </p:grpSpPr>
              <p:sp>
                <p:nvSpPr>
                  <p:cNvPr id="291" name="Flowchart: Document 290">
                    <a:extLst>
                      <a:ext uri="{FF2B5EF4-FFF2-40B4-BE49-F238E27FC236}">
                        <a16:creationId xmlns:a16="http://schemas.microsoft.com/office/drawing/2014/main" id="{BAF40529-EB24-4B38-ABCC-DB7277422075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44566"/>
                    <a:ext cx="495031" cy="362338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292" name="Straight Connector 339">
                    <a:extLst>
                      <a:ext uri="{FF2B5EF4-FFF2-40B4-BE49-F238E27FC236}">
                        <a16:creationId xmlns:a16="http://schemas.microsoft.com/office/drawing/2014/main" id="{E6F0916D-CE98-47C5-9A74-EA0D115A610F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293" name="Straight Connector 340">
                    <a:extLst>
                      <a:ext uri="{FF2B5EF4-FFF2-40B4-BE49-F238E27FC236}">
                        <a16:creationId xmlns:a16="http://schemas.microsoft.com/office/drawing/2014/main" id="{26284558-E735-4C22-9854-D66A389DEC28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294" name="Straight Connector 341">
                    <a:extLst>
                      <a:ext uri="{FF2B5EF4-FFF2-40B4-BE49-F238E27FC236}">
                        <a16:creationId xmlns:a16="http://schemas.microsoft.com/office/drawing/2014/main" id="{C176A14B-1E0B-4CD1-BC78-74CD0223C603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295" name="Straight Connector 342">
                    <a:extLst>
                      <a:ext uri="{FF2B5EF4-FFF2-40B4-BE49-F238E27FC236}">
                        <a16:creationId xmlns:a16="http://schemas.microsoft.com/office/drawing/2014/main" id="{FB0EA25C-FE92-4654-BCCE-861E62EAE1DD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290" name="TextBox 337">
                  <a:extLst>
                    <a:ext uri="{FF2B5EF4-FFF2-40B4-BE49-F238E27FC236}">
                      <a16:creationId xmlns:a16="http://schemas.microsoft.com/office/drawing/2014/main" id="{54329514-2073-4C20-8376-0C6676B3AC4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11953" y="2904018"/>
                  <a:ext cx="276135" cy="12282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>
                      <a:solidFill>
                        <a:srgbClr val="000000"/>
                      </a:solidFill>
                    </a:rPr>
                    <a:t>NP</a:t>
                  </a:r>
                </a:p>
              </p:txBody>
            </p:sp>
          </p:grpSp>
          <p:grpSp>
            <p:nvGrpSpPr>
              <p:cNvPr id="296" name="Group 344">
                <a:extLst>
                  <a:ext uri="{FF2B5EF4-FFF2-40B4-BE49-F238E27FC236}">
                    <a16:creationId xmlns:a16="http://schemas.microsoft.com/office/drawing/2014/main" id="{61C09329-5A5E-41AD-B282-5D3D7A6C16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88026" y="2802370"/>
                <a:ext cx="1054100" cy="968298"/>
                <a:chOff x="3106777" y="2809854"/>
                <a:chExt cx="495031" cy="342782"/>
              </a:xfrm>
            </p:grpSpPr>
            <p:grpSp>
              <p:nvGrpSpPr>
                <p:cNvPr id="297" name="Group 345">
                  <a:extLst>
                    <a:ext uri="{FF2B5EF4-FFF2-40B4-BE49-F238E27FC236}">
                      <a16:creationId xmlns:a16="http://schemas.microsoft.com/office/drawing/2014/main" id="{C86851F6-002D-469F-99E8-592ABA07304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809854"/>
                  <a:ext cx="495031" cy="342782"/>
                  <a:chOff x="2819480" y="2844613"/>
                  <a:chExt cx="495031" cy="342782"/>
                </a:xfrm>
              </p:grpSpPr>
              <p:sp>
                <p:nvSpPr>
                  <p:cNvPr id="299" name="Flowchart: Document 298">
                    <a:extLst>
                      <a:ext uri="{FF2B5EF4-FFF2-40B4-BE49-F238E27FC236}">
                        <a16:creationId xmlns:a16="http://schemas.microsoft.com/office/drawing/2014/main" id="{EDB85026-D183-4D7F-85CF-B797908DFA5E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44613"/>
                    <a:ext cx="495031" cy="342782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300" name="Straight Connector 348">
                    <a:extLst>
                      <a:ext uri="{FF2B5EF4-FFF2-40B4-BE49-F238E27FC236}">
                        <a16:creationId xmlns:a16="http://schemas.microsoft.com/office/drawing/2014/main" id="{6DC9809D-B52C-4712-8007-38AD85A6F93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01" name="Straight Connector 349">
                    <a:extLst>
                      <a:ext uri="{FF2B5EF4-FFF2-40B4-BE49-F238E27FC236}">
                        <a16:creationId xmlns:a16="http://schemas.microsoft.com/office/drawing/2014/main" id="{15A39E6B-5970-4CFB-AF6F-A69FD0CA41BA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02" name="Straight Connector 350">
                    <a:extLst>
                      <a:ext uri="{FF2B5EF4-FFF2-40B4-BE49-F238E27FC236}">
                        <a16:creationId xmlns:a16="http://schemas.microsoft.com/office/drawing/2014/main" id="{F4F5A252-5FE0-4A27-A6C6-6D283832D5E7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03" name="Straight Connector 351">
                    <a:extLst>
                      <a:ext uri="{FF2B5EF4-FFF2-40B4-BE49-F238E27FC236}">
                        <a16:creationId xmlns:a16="http://schemas.microsoft.com/office/drawing/2014/main" id="{83BFB018-36B7-4FD6-9E21-0156B0BD0698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298" name="TextBox 346">
                  <a:extLst>
                    <a:ext uri="{FF2B5EF4-FFF2-40B4-BE49-F238E27FC236}">
                      <a16:creationId xmlns:a16="http://schemas.microsoft.com/office/drawing/2014/main" id="{27FEFC90-A140-45BF-A8D7-2B216B3980E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24005" y="2869421"/>
                  <a:ext cx="276135" cy="11619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 err="1">
                      <a:solidFill>
                        <a:srgbClr val="000000"/>
                      </a:solidFill>
                    </a:rPr>
                    <a:t>WD</a:t>
                  </a:r>
                  <a:endParaRPr lang="en-US" sz="2133" kern="0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04" name="Group 353">
                <a:extLst>
                  <a:ext uri="{FF2B5EF4-FFF2-40B4-BE49-F238E27FC236}">
                    <a16:creationId xmlns:a16="http://schemas.microsoft.com/office/drawing/2014/main" id="{1EA7BD5D-5082-4D0E-A02B-FFA12A128D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88026" y="3616982"/>
                <a:ext cx="1054100" cy="968296"/>
                <a:chOff x="3106777" y="2809987"/>
                <a:chExt cx="495031" cy="377265"/>
              </a:xfrm>
            </p:grpSpPr>
            <p:grpSp>
              <p:nvGrpSpPr>
                <p:cNvPr id="305" name="Group 354">
                  <a:extLst>
                    <a:ext uri="{FF2B5EF4-FFF2-40B4-BE49-F238E27FC236}">
                      <a16:creationId xmlns:a16="http://schemas.microsoft.com/office/drawing/2014/main" id="{E5C87398-E8E9-4144-8C04-F0E0D8E053F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809987"/>
                  <a:ext cx="495031" cy="377265"/>
                  <a:chOff x="2819480" y="2844746"/>
                  <a:chExt cx="495031" cy="377265"/>
                </a:xfrm>
              </p:grpSpPr>
              <p:sp>
                <p:nvSpPr>
                  <p:cNvPr id="307" name="Flowchart: Document 306">
                    <a:extLst>
                      <a:ext uri="{FF2B5EF4-FFF2-40B4-BE49-F238E27FC236}">
                        <a16:creationId xmlns:a16="http://schemas.microsoft.com/office/drawing/2014/main" id="{5D63D695-A5D2-43B1-A456-562702B41BB4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44746"/>
                    <a:ext cx="495031" cy="377265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308" name="Straight Connector 357">
                    <a:extLst>
                      <a:ext uri="{FF2B5EF4-FFF2-40B4-BE49-F238E27FC236}">
                        <a16:creationId xmlns:a16="http://schemas.microsoft.com/office/drawing/2014/main" id="{BBA33D3F-FAD7-447C-AAAA-54ADE2BE2BEE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09" name="Straight Connector 358">
                    <a:extLst>
                      <a:ext uri="{FF2B5EF4-FFF2-40B4-BE49-F238E27FC236}">
                        <a16:creationId xmlns:a16="http://schemas.microsoft.com/office/drawing/2014/main" id="{AD53E8D2-575C-4EB6-AC85-AB058FD8540E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10" name="Straight Connector 359">
                    <a:extLst>
                      <a:ext uri="{FF2B5EF4-FFF2-40B4-BE49-F238E27FC236}">
                        <a16:creationId xmlns:a16="http://schemas.microsoft.com/office/drawing/2014/main" id="{E390631E-7E3D-486D-8673-EDF0EC9BCFE2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11" name="Straight Connector 360">
                    <a:extLst>
                      <a:ext uri="{FF2B5EF4-FFF2-40B4-BE49-F238E27FC236}">
                        <a16:creationId xmlns:a16="http://schemas.microsoft.com/office/drawing/2014/main" id="{AA15CCD3-B6B7-47B2-8CE3-CD7575F14333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306" name="TextBox 355">
                  <a:extLst>
                    <a:ext uri="{FF2B5EF4-FFF2-40B4-BE49-F238E27FC236}">
                      <a16:creationId xmlns:a16="http://schemas.microsoft.com/office/drawing/2014/main" id="{D5A6AF8F-DF56-4003-8A69-1EB3DB29244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24005" y="2869421"/>
                  <a:ext cx="276135" cy="1278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>
                      <a:solidFill>
                        <a:srgbClr val="000000"/>
                      </a:solidFill>
                    </a:rPr>
                    <a:t>CD</a:t>
                  </a:r>
                </a:p>
              </p:txBody>
            </p:sp>
          </p:grpSp>
          <p:grpSp>
            <p:nvGrpSpPr>
              <p:cNvPr id="312" name="Group 389">
                <a:extLst>
                  <a:ext uri="{FF2B5EF4-FFF2-40B4-BE49-F238E27FC236}">
                    <a16:creationId xmlns:a16="http://schemas.microsoft.com/office/drawing/2014/main" id="{6AAC31F5-998E-4CA9-B402-B333CADE44D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88029" y="4372117"/>
                <a:ext cx="1054100" cy="968295"/>
                <a:chOff x="3106777" y="2809914"/>
                <a:chExt cx="495031" cy="377265"/>
              </a:xfrm>
            </p:grpSpPr>
            <p:grpSp>
              <p:nvGrpSpPr>
                <p:cNvPr id="313" name="Group 390">
                  <a:extLst>
                    <a:ext uri="{FF2B5EF4-FFF2-40B4-BE49-F238E27FC236}">
                      <a16:creationId xmlns:a16="http://schemas.microsoft.com/office/drawing/2014/main" id="{5666CC90-E8FC-402F-A79B-552AF51BB73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809914"/>
                  <a:ext cx="495031" cy="377265"/>
                  <a:chOff x="2819480" y="2844673"/>
                  <a:chExt cx="495031" cy="377265"/>
                </a:xfrm>
              </p:grpSpPr>
              <p:sp>
                <p:nvSpPr>
                  <p:cNvPr id="315" name="Flowchart: Document 314">
                    <a:extLst>
                      <a:ext uri="{FF2B5EF4-FFF2-40B4-BE49-F238E27FC236}">
                        <a16:creationId xmlns:a16="http://schemas.microsoft.com/office/drawing/2014/main" id="{3FFAE20C-B7FC-4A88-9620-603032420582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44673"/>
                    <a:ext cx="495031" cy="377265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316" name="Straight Connector 393">
                    <a:extLst>
                      <a:ext uri="{FF2B5EF4-FFF2-40B4-BE49-F238E27FC236}">
                        <a16:creationId xmlns:a16="http://schemas.microsoft.com/office/drawing/2014/main" id="{5DA82103-CA8D-4819-BAE2-DA986DCFD10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17" name="Straight Connector 394">
                    <a:extLst>
                      <a:ext uri="{FF2B5EF4-FFF2-40B4-BE49-F238E27FC236}">
                        <a16:creationId xmlns:a16="http://schemas.microsoft.com/office/drawing/2014/main" id="{1152D796-3C2B-4402-9F22-84C9F62D723D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18" name="Straight Connector 395">
                    <a:extLst>
                      <a:ext uri="{FF2B5EF4-FFF2-40B4-BE49-F238E27FC236}">
                        <a16:creationId xmlns:a16="http://schemas.microsoft.com/office/drawing/2014/main" id="{06DCB71A-4AD9-4964-9170-2119A6770BE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19" name="Straight Connector 396">
                    <a:extLst>
                      <a:ext uri="{FF2B5EF4-FFF2-40B4-BE49-F238E27FC236}">
                        <a16:creationId xmlns:a16="http://schemas.microsoft.com/office/drawing/2014/main" id="{E82202AC-4617-4043-B076-494083A89313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314" name="TextBox 391">
                  <a:extLst>
                    <a:ext uri="{FF2B5EF4-FFF2-40B4-BE49-F238E27FC236}">
                      <a16:creationId xmlns:a16="http://schemas.microsoft.com/office/drawing/2014/main" id="{8E48F720-3691-4092-AA51-9AEC98CBEF7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24005" y="2869421"/>
                  <a:ext cx="276135" cy="1278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>
                      <a:solidFill>
                        <a:srgbClr val="000000"/>
                      </a:solidFill>
                    </a:rPr>
                    <a:t>CDV</a:t>
                  </a:r>
                </a:p>
              </p:txBody>
            </p:sp>
          </p:grpSp>
          <p:grpSp>
            <p:nvGrpSpPr>
              <p:cNvPr id="320" name="Group 407">
                <a:extLst>
                  <a:ext uri="{FF2B5EF4-FFF2-40B4-BE49-F238E27FC236}">
                    <a16:creationId xmlns:a16="http://schemas.microsoft.com/office/drawing/2014/main" id="{6A743C82-1319-4F5A-A6FC-34083E9F51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88033" y="5845688"/>
                <a:ext cx="1054100" cy="968296"/>
                <a:chOff x="3106778" y="2809456"/>
                <a:chExt cx="495031" cy="356182"/>
              </a:xfrm>
            </p:grpSpPr>
            <p:grpSp>
              <p:nvGrpSpPr>
                <p:cNvPr id="321" name="Group 408">
                  <a:extLst>
                    <a:ext uri="{FF2B5EF4-FFF2-40B4-BE49-F238E27FC236}">
                      <a16:creationId xmlns:a16="http://schemas.microsoft.com/office/drawing/2014/main" id="{9951D359-CBB3-4E08-B0AD-7F45210B702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8" y="2809456"/>
                  <a:ext cx="495031" cy="356182"/>
                  <a:chOff x="2819481" y="2844215"/>
                  <a:chExt cx="495031" cy="356182"/>
                </a:xfrm>
              </p:grpSpPr>
              <p:sp>
                <p:nvSpPr>
                  <p:cNvPr id="323" name="Flowchart: Document 322">
                    <a:extLst>
                      <a:ext uri="{FF2B5EF4-FFF2-40B4-BE49-F238E27FC236}">
                        <a16:creationId xmlns:a16="http://schemas.microsoft.com/office/drawing/2014/main" id="{AD5F8AEC-3A2E-49FA-870A-739B5567B867}"/>
                      </a:ext>
                    </a:extLst>
                  </p:cNvPr>
                  <p:cNvSpPr/>
                  <p:nvPr/>
                </p:nvSpPr>
                <p:spPr>
                  <a:xfrm>
                    <a:off x="2819481" y="2844215"/>
                    <a:ext cx="495031" cy="356182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324" name="Straight Connector 411">
                    <a:extLst>
                      <a:ext uri="{FF2B5EF4-FFF2-40B4-BE49-F238E27FC236}">
                        <a16:creationId xmlns:a16="http://schemas.microsoft.com/office/drawing/2014/main" id="{231F4938-B016-40B4-81C5-F784599E451F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25" name="Straight Connector 412">
                    <a:extLst>
                      <a:ext uri="{FF2B5EF4-FFF2-40B4-BE49-F238E27FC236}">
                        <a16:creationId xmlns:a16="http://schemas.microsoft.com/office/drawing/2014/main" id="{9F67013B-CDB3-42B3-90F8-CE7CDC074CD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26" name="Straight Connector 413">
                    <a:extLst>
                      <a:ext uri="{FF2B5EF4-FFF2-40B4-BE49-F238E27FC236}">
                        <a16:creationId xmlns:a16="http://schemas.microsoft.com/office/drawing/2014/main" id="{2FD27B18-F040-42EA-AA64-49DBD214425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27" name="Straight Connector 414">
                    <a:extLst>
                      <a:ext uri="{FF2B5EF4-FFF2-40B4-BE49-F238E27FC236}">
                        <a16:creationId xmlns:a16="http://schemas.microsoft.com/office/drawing/2014/main" id="{050673EE-C44E-494E-9BAD-FC0261AA43AA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322" name="TextBox 409">
                  <a:extLst>
                    <a:ext uri="{FF2B5EF4-FFF2-40B4-BE49-F238E27FC236}">
                      <a16:creationId xmlns:a16="http://schemas.microsoft.com/office/drawing/2014/main" id="{BBFF179C-73F9-40D0-BBAE-5C24E75532E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76033" y="2845034"/>
                  <a:ext cx="135219" cy="12073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>
                      <a:solidFill>
                        <a:srgbClr val="000000"/>
                      </a:solidFill>
                    </a:rPr>
                    <a:t>IS</a:t>
                  </a:r>
                </a:p>
              </p:txBody>
            </p:sp>
          </p:grpSp>
          <p:grpSp>
            <p:nvGrpSpPr>
              <p:cNvPr id="328" name="Group 335">
                <a:extLst>
                  <a:ext uri="{FF2B5EF4-FFF2-40B4-BE49-F238E27FC236}">
                    <a16:creationId xmlns:a16="http://schemas.microsoft.com/office/drawing/2014/main" id="{F9A7D7D7-A3F1-4FDB-8AC2-29F7F42BE8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984926" y="2277147"/>
                <a:ext cx="1054100" cy="968298"/>
                <a:chOff x="3106777" y="2809807"/>
                <a:chExt cx="495031" cy="362338"/>
              </a:xfrm>
            </p:grpSpPr>
            <p:grpSp>
              <p:nvGrpSpPr>
                <p:cNvPr id="329" name="Group 336">
                  <a:extLst>
                    <a:ext uri="{FF2B5EF4-FFF2-40B4-BE49-F238E27FC236}">
                      <a16:creationId xmlns:a16="http://schemas.microsoft.com/office/drawing/2014/main" id="{29C5757A-1A6F-4228-A1C4-8913D66B9CB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809807"/>
                  <a:ext cx="495031" cy="362338"/>
                  <a:chOff x="2819480" y="2844566"/>
                  <a:chExt cx="495031" cy="362338"/>
                </a:xfrm>
              </p:grpSpPr>
              <p:sp>
                <p:nvSpPr>
                  <p:cNvPr id="331" name="Flowchart: Document 330">
                    <a:extLst>
                      <a:ext uri="{FF2B5EF4-FFF2-40B4-BE49-F238E27FC236}">
                        <a16:creationId xmlns:a16="http://schemas.microsoft.com/office/drawing/2014/main" id="{BDFD42A9-80E9-4026-9674-B7997B9F7E1F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44566"/>
                    <a:ext cx="495031" cy="362338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332" name="Straight Connector 339">
                    <a:extLst>
                      <a:ext uri="{FF2B5EF4-FFF2-40B4-BE49-F238E27FC236}">
                        <a16:creationId xmlns:a16="http://schemas.microsoft.com/office/drawing/2014/main" id="{40F42991-0204-4647-829B-585605EEC7E1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33" name="Straight Connector 340">
                    <a:extLst>
                      <a:ext uri="{FF2B5EF4-FFF2-40B4-BE49-F238E27FC236}">
                        <a16:creationId xmlns:a16="http://schemas.microsoft.com/office/drawing/2014/main" id="{AD86DA0E-4AB5-43C1-80F1-A8BF35F11D7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34" name="Straight Connector 341">
                    <a:extLst>
                      <a:ext uri="{FF2B5EF4-FFF2-40B4-BE49-F238E27FC236}">
                        <a16:creationId xmlns:a16="http://schemas.microsoft.com/office/drawing/2014/main" id="{571EE28A-71D8-44D4-BA31-FCA8A69EF1F1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35" name="Straight Connector 342">
                    <a:extLst>
                      <a:ext uri="{FF2B5EF4-FFF2-40B4-BE49-F238E27FC236}">
                        <a16:creationId xmlns:a16="http://schemas.microsoft.com/office/drawing/2014/main" id="{1A1DE075-52CC-41A3-ABB5-23BB83ACB6C2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330" name="TextBox 337">
                  <a:extLst>
                    <a:ext uri="{FF2B5EF4-FFF2-40B4-BE49-F238E27FC236}">
                      <a16:creationId xmlns:a16="http://schemas.microsoft.com/office/drawing/2014/main" id="{149E0E85-8566-4F28-80BE-5AE2A2E2436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24005" y="2869421"/>
                  <a:ext cx="276135" cy="12282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 err="1">
                      <a:solidFill>
                        <a:srgbClr val="000000"/>
                      </a:solidFill>
                    </a:rPr>
                    <a:t>RVN</a:t>
                  </a:r>
                  <a:endParaRPr lang="en-US" sz="2133" kern="0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36" name="Group 353">
                <a:extLst>
                  <a:ext uri="{FF2B5EF4-FFF2-40B4-BE49-F238E27FC236}">
                    <a16:creationId xmlns:a16="http://schemas.microsoft.com/office/drawing/2014/main" id="{4CF7547F-7128-49AB-ABB9-1D3457F1D7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984047" y="3928533"/>
                <a:ext cx="1054100" cy="968296"/>
                <a:chOff x="3106777" y="2809987"/>
                <a:chExt cx="495031" cy="377265"/>
              </a:xfrm>
            </p:grpSpPr>
            <p:grpSp>
              <p:nvGrpSpPr>
                <p:cNvPr id="337" name="Group 354">
                  <a:extLst>
                    <a:ext uri="{FF2B5EF4-FFF2-40B4-BE49-F238E27FC236}">
                      <a16:creationId xmlns:a16="http://schemas.microsoft.com/office/drawing/2014/main" id="{E4E60ECE-DA02-43D7-A17F-2C8910DBD21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809987"/>
                  <a:ext cx="495031" cy="377265"/>
                  <a:chOff x="2819480" y="2844746"/>
                  <a:chExt cx="495031" cy="377265"/>
                </a:xfrm>
              </p:grpSpPr>
              <p:sp>
                <p:nvSpPr>
                  <p:cNvPr id="339" name="Flowchart: Document 338">
                    <a:extLst>
                      <a:ext uri="{FF2B5EF4-FFF2-40B4-BE49-F238E27FC236}">
                        <a16:creationId xmlns:a16="http://schemas.microsoft.com/office/drawing/2014/main" id="{660B2A47-4606-477E-8108-B76CE31A0AB5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44746"/>
                    <a:ext cx="495031" cy="377265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340" name="Straight Connector 357">
                    <a:extLst>
                      <a:ext uri="{FF2B5EF4-FFF2-40B4-BE49-F238E27FC236}">
                        <a16:creationId xmlns:a16="http://schemas.microsoft.com/office/drawing/2014/main" id="{D4AE99EE-9379-4B8B-8544-D1201384123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41" name="Straight Connector 358">
                    <a:extLst>
                      <a:ext uri="{FF2B5EF4-FFF2-40B4-BE49-F238E27FC236}">
                        <a16:creationId xmlns:a16="http://schemas.microsoft.com/office/drawing/2014/main" id="{36984015-3A29-4D45-82E6-CD9D93D83A61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42" name="Straight Connector 359">
                    <a:extLst>
                      <a:ext uri="{FF2B5EF4-FFF2-40B4-BE49-F238E27FC236}">
                        <a16:creationId xmlns:a16="http://schemas.microsoft.com/office/drawing/2014/main" id="{80D768B3-6A44-40E3-B072-6B25AF89B8DA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43" name="Straight Connector 360">
                    <a:extLst>
                      <a:ext uri="{FF2B5EF4-FFF2-40B4-BE49-F238E27FC236}">
                        <a16:creationId xmlns:a16="http://schemas.microsoft.com/office/drawing/2014/main" id="{23C29C11-92FE-4F94-B0DA-75BF476531B5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338" name="TextBox 355">
                  <a:extLst>
                    <a:ext uri="{FF2B5EF4-FFF2-40B4-BE49-F238E27FC236}">
                      <a16:creationId xmlns:a16="http://schemas.microsoft.com/office/drawing/2014/main" id="{6F3E9DCF-F0B1-4992-BE06-A73419AD4DF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24005" y="2869421"/>
                  <a:ext cx="276135" cy="1278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>
                      <a:solidFill>
                        <a:srgbClr val="000000"/>
                      </a:solidFill>
                    </a:rPr>
                    <a:t>CC</a:t>
                  </a:r>
                </a:p>
              </p:txBody>
            </p:sp>
          </p:grpSp>
          <p:grpSp>
            <p:nvGrpSpPr>
              <p:cNvPr id="344" name="Group 389">
                <a:extLst>
                  <a:ext uri="{FF2B5EF4-FFF2-40B4-BE49-F238E27FC236}">
                    <a16:creationId xmlns:a16="http://schemas.microsoft.com/office/drawing/2014/main" id="{8C5D03E4-6F3B-4AE0-9370-EECFAEBC02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00613" y="4598756"/>
                <a:ext cx="1054100" cy="968295"/>
                <a:chOff x="3106777" y="2809914"/>
                <a:chExt cx="495031" cy="377265"/>
              </a:xfrm>
            </p:grpSpPr>
            <p:grpSp>
              <p:nvGrpSpPr>
                <p:cNvPr id="345" name="Group 390">
                  <a:extLst>
                    <a:ext uri="{FF2B5EF4-FFF2-40B4-BE49-F238E27FC236}">
                      <a16:creationId xmlns:a16="http://schemas.microsoft.com/office/drawing/2014/main" id="{47F9C012-25C8-451D-9514-8BBF33646B2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809914"/>
                  <a:ext cx="495031" cy="377265"/>
                  <a:chOff x="2819480" y="2844673"/>
                  <a:chExt cx="495031" cy="377265"/>
                </a:xfrm>
              </p:grpSpPr>
              <p:sp>
                <p:nvSpPr>
                  <p:cNvPr id="347" name="Flowchart: Document 346">
                    <a:extLst>
                      <a:ext uri="{FF2B5EF4-FFF2-40B4-BE49-F238E27FC236}">
                        <a16:creationId xmlns:a16="http://schemas.microsoft.com/office/drawing/2014/main" id="{5075277B-E531-4378-9C4D-185CBA580449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44673"/>
                    <a:ext cx="495031" cy="377265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348" name="Straight Connector 393">
                    <a:extLst>
                      <a:ext uri="{FF2B5EF4-FFF2-40B4-BE49-F238E27FC236}">
                        <a16:creationId xmlns:a16="http://schemas.microsoft.com/office/drawing/2014/main" id="{55C0BF55-25FE-4142-8306-AB8DCBF0CA2C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49" name="Straight Connector 394">
                    <a:extLst>
                      <a:ext uri="{FF2B5EF4-FFF2-40B4-BE49-F238E27FC236}">
                        <a16:creationId xmlns:a16="http://schemas.microsoft.com/office/drawing/2014/main" id="{3EFBCE02-9954-4246-B6CA-C5A2E5AC5345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50" name="Straight Connector 395">
                    <a:extLst>
                      <a:ext uri="{FF2B5EF4-FFF2-40B4-BE49-F238E27FC236}">
                        <a16:creationId xmlns:a16="http://schemas.microsoft.com/office/drawing/2014/main" id="{0DC55267-F554-4B43-89BA-44CBF36516B0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51" name="Straight Connector 396">
                    <a:extLst>
                      <a:ext uri="{FF2B5EF4-FFF2-40B4-BE49-F238E27FC236}">
                        <a16:creationId xmlns:a16="http://schemas.microsoft.com/office/drawing/2014/main" id="{79EE66A9-4AAC-4DD4-8273-84D7E497B15F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346" name="TextBox 391">
                  <a:extLst>
                    <a:ext uri="{FF2B5EF4-FFF2-40B4-BE49-F238E27FC236}">
                      <a16:creationId xmlns:a16="http://schemas.microsoft.com/office/drawing/2014/main" id="{AFE6CF29-FD10-4141-BF62-6E3047C1A01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24005" y="2869421"/>
                  <a:ext cx="276135" cy="1278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 err="1">
                      <a:solidFill>
                        <a:srgbClr val="000000"/>
                      </a:solidFill>
                    </a:rPr>
                    <a:t>RVC</a:t>
                  </a:r>
                  <a:endParaRPr lang="en-US" sz="2133" kern="0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2" name="Group 398">
                <a:extLst>
                  <a:ext uri="{FF2B5EF4-FFF2-40B4-BE49-F238E27FC236}">
                    <a16:creationId xmlns:a16="http://schemas.microsoft.com/office/drawing/2014/main" id="{D3DE3224-29B8-4964-BDE7-7A3D80A3BE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01493" y="5367170"/>
                <a:ext cx="1054100" cy="968296"/>
                <a:chOff x="3106777" y="2810039"/>
                <a:chExt cx="495031" cy="377265"/>
              </a:xfrm>
            </p:grpSpPr>
            <p:grpSp>
              <p:nvGrpSpPr>
                <p:cNvPr id="353" name="Group 399">
                  <a:extLst>
                    <a:ext uri="{FF2B5EF4-FFF2-40B4-BE49-F238E27FC236}">
                      <a16:creationId xmlns:a16="http://schemas.microsoft.com/office/drawing/2014/main" id="{E30BEEB8-53B8-4EB4-9A54-2F8166CD861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810039"/>
                  <a:ext cx="495031" cy="377265"/>
                  <a:chOff x="2819480" y="2844798"/>
                  <a:chExt cx="495031" cy="377265"/>
                </a:xfrm>
              </p:grpSpPr>
              <p:sp>
                <p:nvSpPr>
                  <p:cNvPr id="355" name="Flowchart: Document 354">
                    <a:extLst>
                      <a:ext uri="{FF2B5EF4-FFF2-40B4-BE49-F238E27FC236}">
                        <a16:creationId xmlns:a16="http://schemas.microsoft.com/office/drawing/2014/main" id="{78A6FE93-C334-4A3E-B4DC-A602CAF5D64C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44798"/>
                    <a:ext cx="495031" cy="377265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356" name="Straight Connector 402">
                    <a:extLst>
                      <a:ext uri="{FF2B5EF4-FFF2-40B4-BE49-F238E27FC236}">
                        <a16:creationId xmlns:a16="http://schemas.microsoft.com/office/drawing/2014/main" id="{5D3EB720-E7AC-4AF3-8097-166164F0733E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57" name="Straight Connector 403">
                    <a:extLst>
                      <a:ext uri="{FF2B5EF4-FFF2-40B4-BE49-F238E27FC236}">
                        <a16:creationId xmlns:a16="http://schemas.microsoft.com/office/drawing/2014/main" id="{2FE3AFB7-CC9D-46A6-8965-94798618018D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58" name="Straight Connector 404">
                    <a:extLst>
                      <a:ext uri="{FF2B5EF4-FFF2-40B4-BE49-F238E27FC236}">
                        <a16:creationId xmlns:a16="http://schemas.microsoft.com/office/drawing/2014/main" id="{805F145C-0ED0-4386-9891-20BDCE15ED4F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359" name="Straight Connector 405">
                    <a:extLst>
                      <a:ext uri="{FF2B5EF4-FFF2-40B4-BE49-F238E27FC236}">
                        <a16:creationId xmlns:a16="http://schemas.microsoft.com/office/drawing/2014/main" id="{559BA707-268C-4D3D-BFB1-74A0EB4DD8B5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354" name="TextBox 400">
                  <a:extLst>
                    <a:ext uri="{FF2B5EF4-FFF2-40B4-BE49-F238E27FC236}">
                      <a16:creationId xmlns:a16="http://schemas.microsoft.com/office/drawing/2014/main" id="{93D7952D-69A2-43A9-861B-8C11A8AFC23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185374" y="2845485"/>
                  <a:ext cx="339826" cy="1278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 err="1">
                      <a:solidFill>
                        <a:srgbClr val="000000"/>
                      </a:solidFill>
                    </a:rPr>
                    <a:t>RVD</a:t>
                  </a:r>
                  <a:endParaRPr lang="en-US" sz="2133" kern="0" dirty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60" name="Down Arrow 139">
                <a:extLst>
                  <a:ext uri="{FF2B5EF4-FFF2-40B4-BE49-F238E27FC236}">
                    <a16:creationId xmlns:a16="http://schemas.microsoft.com/office/drawing/2014/main" id="{D501E5D0-E6F6-4C19-A7CC-5623B40AF335}"/>
                  </a:ext>
                </a:extLst>
              </p:cNvPr>
              <p:cNvSpPr/>
              <p:nvPr/>
            </p:nvSpPr>
            <p:spPr>
              <a:xfrm rot="17100000">
                <a:off x="8999046" y="1753145"/>
                <a:ext cx="489109" cy="1319555"/>
              </a:xfrm>
              <a:prstGeom prst="downArrow">
                <a:avLst/>
              </a:prstGeom>
              <a:solidFill>
                <a:srgbClr val="58585A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vert="vert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kern="0" dirty="0">
                    <a:solidFill>
                      <a:srgbClr val="FFFFFF"/>
                    </a:solidFill>
                    <a:latin typeface="Arial"/>
                    <a:ea typeface="Osaka" pitchFamily="-92" charset="-128"/>
                  </a:rPr>
                  <a:t>Vote</a:t>
                </a:r>
              </a:p>
            </p:txBody>
          </p:sp>
          <p:sp>
            <p:nvSpPr>
              <p:cNvPr id="361" name="Down Arrow 140">
                <a:extLst>
                  <a:ext uri="{FF2B5EF4-FFF2-40B4-BE49-F238E27FC236}">
                    <a16:creationId xmlns:a16="http://schemas.microsoft.com/office/drawing/2014/main" id="{56DA2486-82BC-426A-A154-0D87E4153218}"/>
                  </a:ext>
                </a:extLst>
              </p:cNvPr>
              <p:cNvSpPr/>
              <p:nvPr/>
            </p:nvSpPr>
            <p:spPr>
              <a:xfrm rot="17100000">
                <a:off x="8771424" y="3385327"/>
                <a:ext cx="978218" cy="1319555"/>
              </a:xfrm>
              <a:prstGeom prst="downArrow">
                <a:avLst>
                  <a:gd name="adj1" fmla="val 50000"/>
                  <a:gd name="adj2" fmla="val 70129"/>
                </a:avLst>
              </a:prstGeom>
              <a:solidFill>
                <a:srgbClr val="58585A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vert="vert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kern="0" dirty="0">
                    <a:solidFill>
                      <a:srgbClr val="FFFFFF"/>
                    </a:solidFill>
                    <a:latin typeface="Arial"/>
                    <a:ea typeface="Osaka" pitchFamily="-92" charset="-128"/>
                  </a:rPr>
                  <a:t>Comments</a:t>
                </a:r>
              </a:p>
            </p:txBody>
          </p:sp>
          <p:sp>
            <p:nvSpPr>
              <p:cNvPr id="362" name="Down Arrow 141">
                <a:extLst>
                  <a:ext uri="{FF2B5EF4-FFF2-40B4-BE49-F238E27FC236}">
                    <a16:creationId xmlns:a16="http://schemas.microsoft.com/office/drawing/2014/main" id="{92FB30F1-F68E-4D97-97AA-87172A4D43E5}"/>
                  </a:ext>
                </a:extLst>
              </p:cNvPr>
              <p:cNvSpPr/>
              <p:nvPr/>
            </p:nvSpPr>
            <p:spPr>
              <a:xfrm rot="17100000">
                <a:off x="9015979" y="4855219"/>
                <a:ext cx="489109" cy="1319555"/>
              </a:xfrm>
              <a:prstGeom prst="downArrow">
                <a:avLst/>
              </a:prstGeom>
              <a:solidFill>
                <a:srgbClr val="58585A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vert="vert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kern="0" dirty="0">
                    <a:solidFill>
                      <a:srgbClr val="FFFFFF"/>
                    </a:solidFill>
                    <a:latin typeface="Arial"/>
                    <a:ea typeface="Osaka" pitchFamily="-92" charset="-128"/>
                  </a:rPr>
                  <a:t>Vote</a:t>
                </a:r>
              </a:p>
            </p:txBody>
          </p:sp>
          <p:sp>
            <p:nvSpPr>
              <p:cNvPr id="363" name="TextBox 362">
                <a:extLst>
                  <a:ext uri="{FF2B5EF4-FFF2-40B4-BE49-F238E27FC236}">
                    <a16:creationId xmlns:a16="http://schemas.microsoft.com/office/drawing/2014/main" id="{E7D2A5AB-1B01-4BFB-A6CC-6D844DA51D71}"/>
                  </a:ext>
                </a:extLst>
              </p:cNvPr>
              <p:cNvSpPr txBox="1"/>
              <p:nvPr/>
            </p:nvSpPr>
            <p:spPr>
              <a:xfrm>
                <a:off x="8736761" y="2954475"/>
                <a:ext cx="2449330" cy="657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Internal to WG,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rgbClr val="58585A"/>
                    </a:solidFill>
                    <a:ea typeface="Osaka" pitchFamily="-92" charset="-128"/>
                  </a:rPr>
                  <a:t>not circulated</a:t>
                </a:r>
              </a:p>
            </p:txBody>
          </p:sp>
          <p:grpSp>
            <p:nvGrpSpPr>
              <p:cNvPr id="364" name="Group 363">
                <a:extLst>
                  <a:ext uri="{FF2B5EF4-FFF2-40B4-BE49-F238E27FC236}">
                    <a16:creationId xmlns:a16="http://schemas.microsoft.com/office/drawing/2014/main" id="{BA772383-BC94-4F35-8314-DAD71A478633}"/>
                  </a:ext>
                </a:extLst>
              </p:cNvPr>
              <p:cNvGrpSpPr/>
              <p:nvPr/>
            </p:nvGrpSpPr>
            <p:grpSpPr>
              <a:xfrm>
                <a:off x="8525655" y="4457186"/>
                <a:ext cx="1422184" cy="680425"/>
                <a:chOff x="6922549" y="4774959"/>
                <a:chExt cx="1066638" cy="510319"/>
              </a:xfrm>
            </p:grpSpPr>
            <p:sp>
              <p:nvSpPr>
                <p:cNvPr id="365" name="Down Arrow 144">
                  <a:extLst>
                    <a:ext uri="{FF2B5EF4-FFF2-40B4-BE49-F238E27FC236}">
                      <a16:creationId xmlns:a16="http://schemas.microsoft.com/office/drawing/2014/main" id="{D0F48774-C7CD-45E6-A0C0-E691C766D9B7}"/>
                    </a:ext>
                  </a:extLst>
                </p:cNvPr>
                <p:cNvSpPr/>
                <p:nvPr/>
              </p:nvSpPr>
              <p:spPr>
                <a:xfrm rot="17100000">
                  <a:off x="7290292" y="4463542"/>
                  <a:ext cx="366832" cy="989666"/>
                </a:xfrm>
                <a:prstGeom prst="downArrow">
                  <a:avLst/>
                </a:prstGeom>
                <a:solidFill>
                  <a:srgbClr val="58585A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vert="vert" wrap="square" lIns="0" tIns="0" rIns="0" bIns="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algn="ctr" defTabSz="1219170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1600" b="1" kern="0" dirty="0">
                      <a:solidFill>
                        <a:srgbClr val="FFFFFF"/>
                      </a:solidFill>
                      <a:latin typeface="Arial"/>
                      <a:ea typeface="Osaka" pitchFamily="-92" charset="-128"/>
                    </a:rPr>
                    <a:t>Vote</a:t>
                  </a:r>
                </a:p>
              </p:txBody>
            </p:sp>
            <p:sp>
              <p:nvSpPr>
                <p:cNvPr id="366" name="TextBox 365">
                  <a:extLst>
                    <a:ext uri="{FF2B5EF4-FFF2-40B4-BE49-F238E27FC236}">
                      <a16:creationId xmlns:a16="http://schemas.microsoft.com/office/drawing/2014/main" id="{D84ED53B-914D-4F37-A3F2-BC417D358186}"/>
                    </a:ext>
                  </a:extLst>
                </p:cNvPr>
                <p:cNvSpPr txBox="1"/>
                <p:nvPr/>
              </p:nvSpPr>
              <p:spPr>
                <a:xfrm rot="900000">
                  <a:off x="6922549" y="5031362"/>
                  <a:ext cx="1066638" cy="25391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1219170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1600" b="1" kern="0" dirty="0">
                      <a:solidFill>
                        <a:srgbClr val="58585A"/>
                      </a:solidFill>
                      <a:ea typeface="Osaka" pitchFamily="-92" charset="-128"/>
                    </a:rPr>
                    <a:t>+ Comments</a:t>
                  </a:r>
                </a:p>
              </p:txBody>
            </p:sp>
          </p:grpSp>
          <p:sp>
            <p:nvSpPr>
              <p:cNvPr id="367" name="TextBox 366">
                <a:extLst>
                  <a:ext uri="{FF2B5EF4-FFF2-40B4-BE49-F238E27FC236}">
                    <a16:creationId xmlns:a16="http://schemas.microsoft.com/office/drawing/2014/main" id="{75EEA9FE-1836-4E3A-AF01-195CE0AEFE13}"/>
                  </a:ext>
                </a:extLst>
              </p:cNvPr>
              <p:cNvSpPr txBox="1"/>
              <p:nvPr/>
            </p:nvSpPr>
            <p:spPr>
              <a:xfrm rot="900000">
                <a:off x="8448196" y="5584075"/>
                <a:ext cx="142218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b="1" kern="0" dirty="0">
                    <a:solidFill>
                      <a:srgbClr val="58585A"/>
                    </a:solidFill>
                    <a:ea typeface="Osaka" pitchFamily="-92" charset="-128"/>
                  </a:rPr>
                  <a:t>+ Comments</a:t>
                </a:r>
              </a:p>
            </p:txBody>
          </p:sp>
          <p:grpSp>
            <p:nvGrpSpPr>
              <p:cNvPr id="137" name="Group 300">
                <a:extLst>
                  <a:ext uri="{FF2B5EF4-FFF2-40B4-BE49-F238E27FC236}">
                    <a16:creationId xmlns:a16="http://schemas.microsoft.com/office/drawing/2014/main" id="{040E2C7F-3CF3-4785-8902-754C9C6C14B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86499" y="1329067"/>
                <a:ext cx="1054100" cy="968296"/>
                <a:chOff x="3106777" y="2809861"/>
                <a:chExt cx="495031" cy="395941"/>
              </a:xfrm>
            </p:grpSpPr>
            <p:grpSp>
              <p:nvGrpSpPr>
                <p:cNvPr id="139" name="Group 301">
                  <a:extLst>
                    <a:ext uri="{FF2B5EF4-FFF2-40B4-BE49-F238E27FC236}">
                      <a16:creationId xmlns:a16="http://schemas.microsoft.com/office/drawing/2014/main" id="{435A7E66-3DE7-40C4-886A-44E9F46BE26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06777" y="2809861"/>
                  <a:ext cx="495031" cy="395941"/>
                  <a:chOff x="2819480" y="2844620"/>
                  <a:chExt cx="495031" cy="395941"/>
                </a:xfrm>
              </p:grpSpPr>
              <p:sp>
                <p:nvSpPr>
                  <p:cNvPr id="143" name="Flowchart: Document 142">
                    <a:extLst>
                      <a:ext uri="{FF2B5EF4-FFF2-40B4-BE49-F238E27FC236}">
                        <a16:creationId xmlns:a16="http://schemas.microsoft.com/office/drawing/2014/main" id="{762B3A1C-DABA-45B8-B8B9-8D7149ACFAA7}"/>
                      </a:ext>
                    </a:extLst>
                  </p:cNvPr>
                  <p:cNvSpPr/>
                  <p:nvPr/>
                </p:nvSpPr>
                <p:spPr>
                  <a:xfrm>
                    <a:off x="2819480" y="2844620"/>
                    <a:ext cx="495031" cy="395941"/>
                  </a:xfrm>
                  <a:prstGeom prst="flowChartDocument">
                    <a:avLst/>
                  </a:prstGeom>
                  <a:solidFill>
                    <a:srgbClr val="FFFFFF"/>
                  </a:solidFill>
                  <a:ln w="9525" cap="flat" cmpd="sng" algn="ctr">
                    <a:solidFill>
                      <a:srgbClr val="000000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lIns="0" tIns="0" rIns="0" bIns="0">
                    <a:sp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5067" b="1" kern="0">
                      <a:solidFill>
                        <a:srgbClr val="58585A"/>
                      </a:solidFill>
                      <a:latin typeface="Arial"/>
                      <a:ea typeface="Osaka"/>
                    </a:endParaRPr>
                  </a:p>
                </p:txBody>
              </p:sp>
              <p:cxnSp>
                <p:nvCxnSpPr>
                  <p:cNvPr id="145" name="Straight Connector 304">
                    <a:extLst>
                      <a:ext uri="{FF2B5EF4-FFF2-40B4-BE49-F238E27FC236}">
                        <a16:creationId xmlns:a16="http://schemas.microsoft.com/office/drawing/2014/main" id="{B39742FA-C07F-49AF-8B8F-A88BD47995A8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891606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146" name="Straight Connector 305">
                    <a:extLst>
                      <a:ext uri="{FF2B5EF4-FFF2-40B4-BE49-F238E27FC236}">
                        <a16:creationId xmlns:a16="http://schemas.microsoft.com/office/drawing/2014/main" id="{CA84C6F6-125D-4EB9-9B75-3CA30A6F5042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2494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147" name="Straight Connector 306">
                    <a:extLst>
                      <a:ext uri="{FF2B5EF4-FFF2-40B4-BE49-F238E27FC236}">
                        <a16:creationId xmlns:a16="http://schemas.microsoft.com/office/drawing/2014/main" id="{431FF82C-A510-4E92-9E3C-42F9036A988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59804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148" name="Straight Connector 307">
                    <a:extLst>
                      <a:ext uri="{FF2B5EF4-FFF2-40B4-BE49-F238E27FC236}">
                        <a16:creationId xmlns:a16="http://schemas.microsoft.com/office/drawing/2014/main" id="{BA8E58BB-CC5C-41E9-9B01-0864A16A2E8B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859881" y="2996952"/>
                    <a:ext cx="414338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sp>
              <p:nvSpPr>
                <p:cNvPr id="141" name="TextBox 302">
                  <a:extLst>
                    <a:ext uri="{FF2B5EF4-FFF2-40B4-BE49-F238E27FC236}">
                      <a16:creationId xmlns:a16="http://schemas.microsoft.com/office/drawing/2014/main" id="{796DBACA-3BAC-4D5A-A8C4-8C2BA52A179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05575" y="2825064"/>
                  <a:ext cx="276135" cy="13421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1pPr>
                  <a:lvl2pPr marL="742950" indent="-28575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2pPr>
                  <a:lvl3pPr marL="11430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3pPr>
                  <a:lvl4pPr marL="16002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4pPr>
                  <a:lvl5pPr marL="2057400" indent="-228600" eaLnBrk="0" hangingPunct="0"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800" b="1">
                      <a:solidFill>
                        <a:srgbClr val="58585A"/>
                      </a:solidFill>
                      <a:latin typeface="Arial" charset="0"/>
                      <a:ea typeface="Osaka" pitchFamily="-92" charset="-128"/>
                    </a:defRPr>
                  </a:lvl9pPr>
                </a:lstStyle>
                <a:p>
                  <a:pPr algn="ctr" defTabSz="1219170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sz="2133" kern="0" dirty="0" err="1">
                      <a:solidFill>
                        <a:srgbClr val="000000"/>
                      </a:solidFill>
                    </a:rPr>
                    <a:t>PWI</a:t>
                  </a:r>
                  <a:endParaRPr lang="en-US" sz="2133" kern="0" dirty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EB9F4EA7-97B2-4CAE-A2C4-8408EC613128}"/>
                  </a:ext>
                </a:extLst>
              </p:cNvPr>
              <p:cNvSpPr txBox="1"/>
              <p:nvPr/>
            </p:nvSpPr>
            <p:spPr>
              <a:xfrm>
                <a:off x="8686841" y="1316497"/>
                <a:ext cx="2594412" cy="543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67" b="1" dirty="0">
                    <a:solidFill>
                      <a:srgbClr val="58585A"/>
                    </a:solidFill>
                    <a:ea typeface="Osaka" pitchFamily="-92" charset="-128"/>
                  </a:rPr>
                  <a:t>P-members decision required (simple majority)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0461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IEC abbreviations</a:t>
            </a:r>
          </a:p>
        </p:txBody>
      </p:sp>
      <p:grpSp>
        <p:nvGrpSpPr>
          <p:cNvPr id="5" name="Group 398"/>
          <p:cNvGrpSpPr>
            <a:grpSpLocks/>
          </p:cNvGrpSpPr>
          <p:nvPr/>
        </p:nvGrpSpPr>
        <p:grpSpPr bwMode="auto">
          <a:xfrm>
            <a:off x="4680775" y="4981354"/>
            <a:ext cx="790575" cy="726163"/>
            <a:chOff x="3106777" y="2810039"/>
            <a:chExt cx="495031" cy="377234"/>
          </a:xfrm>
        </p:grpSpPr>
        <p:grpSp>
          <p:nvGrpSpPr>
            <p:cNvPr id="6" name="Group 399"/>
            <p:cNvGrpSpPr>
              <a:grpSpLocks/>
            </p:cNvGrpSpPr>
            <p:nvPr/>
          </p:nvGrpSpPr>
          <p:grpSpPr bwMode="auto">
            <a:xfrm>
              <a:off x="3106777" y="2810039"/>
              <a:ext cx="495031" cy="377234"/>
              <a:chOff x="2819480" y="2844798"/>
              <a:chExt cx="495031" cy="377234"/>
            </a:xfrm>
          </p:grpSpPr>
          <p:sp>
            <p:nvSpPr>
              <p:cNvPr id="8" name="Flowchart: Document 7"/>
              <p:cNvSpPr/>
              <p:nvPr/>
            </p:nvSpPr>
            <p:spPr>
              <a:xfrm>
                <a:off x="2819480" y="2844798"/>
                <a:ext cx="495031" cy="377234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9" name="Straight Connector 402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" name="Straight Connector 403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" name="Straight Connector 404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" name="Straight Connector 405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7" name="TextBox 400"/>
            <p:cNvSpPr txBox="1">
              <a:spLocks noChangeArrowheads="1"/>
            </p:cNvSpPr>
            <p:nvPr/>
          </p:nvSpPr>
          <p:spPr bwMode="auto">
            <a:xfrm>
              <a:off x="3185374" y="2914063"/>
              <a:ext cx="339826" cy="1279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>
                  <a:solidFill>
                    <a:srgbClr val="000000"/>
                  </a:solidFill>
                </a:rPr>
                <a:t>FDIS</a:t>
              </a:r>
            </a:p>
          </p:txBody>
        </p:sp>
      </p:grpSp>
      <p:grpSp>
        <p:nvGrpSpPr>
          <p:cNvPr id="13" name="Group 300"/>
          <p:cNvGrpSpPr>
            <a:grpSpLocks/>
          </p:cNvGrpSpPr>
          <p:nvPr/>
        </p:nvGrpSpPr>
        <p:grpSpPr bwMode="auto">
          <a:xfrm>
            <a:off x="4680775" y="971592"/>
            <a:ext cx="790575" cy="726162"/>
            <a:chOff x="3106777" y="2809861"/>
            <a:chExt cx="495031" cy="496723"/>
          </a:xfrm>
        </p:grpSpPr>
        <p:grpSp>
          <p:nvGrpSpPr>
            <p:cNvPr id="14" name="Group 301"/>
            <p:cNvGrpSpPr>
              <a:grpSpLocks/>
            </p:cNvGrpSpPr>
            <p:nvPr/>
          </p:nvGrpSpPr>
          <p:grpSpPr bwMode="auto">
            <a:xfrm>
              <a:off x="3106777" y="2809861"/>
              <a:ext cx="495031" cy="496723"/>
              <a:chOff x="2819480" y="2844620"/>
              <a:chExt cx="495031" cy="496723"/>
            </a:xfrm>
          </p:grpSpPr>
          <p:sp>
            <p:nvSpPr>
              <p:cNvPr id="16" name="Flowchart: Document 15"/>
              <p:cNvSpPr/>
              <p:nvPr/>
            </p:nvSpPr>
            <p:spPr>
              <a:xfrm>
                <a:off x="2819480" y="2844620"/>
                <a:ext cx="495031" cy="496723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17" name="Straight Connector 304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" name="Straight Connector 305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" name="Straight Connector 306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" name="Straight Connector 307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5" name="TextBox 302"/>
            <p:cNvSpPr txBox="1">
              <a:spLocks noChangeArrowheads="1"/>
            </p:cNvSpPr>
            <p:nvPr/>
          </p:nvSpPr>
          <p:spPr bwMode="auto">
            <a:xfrm>
              <a:off x="3205575" y="2825064"/>
              <a:ext cx="276135" cy="1684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 err="1">
                  <a:solidFill>
                    <a:srgbClr val="000000"/>
                  </a:solidFill>
                </a:rPr>
                <a:t>PWI</a:t>
              </a:r>
              <a:endParaRPr lang="en-US" sz="1600" kern="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Group 335"/>
          <p:cNvGrpSpPr>
            <a:grpSpLocks/>
          </p:cNvGrpSpPr>
          <p:nvPr/>
        </p:nvGrpSpPr>
        <p:grpSpPr bwMode="auto">
          <a:xfrm>
            <a:off x="4680775" y="1362230"/>
            <a:ext cx="790575" cy="726162"/>
            <a:chOff x="3106777" y="2809807"/>
            <a:chExt cx="495031" cy="362307"/>
          </a:xfrm>
        </p:grpSpPr>
        <p:grpSp>
          <p:nvGrpSpPr>
            <p:cNvPr id="22" name="Group 336"/>
            <p:cNvGrpSpPr>
              <a:grpSpLocks/>
            </p:cNvGrpSpPr>
            <p:nvPr/>
          </p:nvGrpSpPr>
          <p:grpSpPr bwMode="auto">
            <a:xfrm>
              <a:off x="3106777" y="2809807"/>
              <a:ext cx="495031" cy="362307"/>
              <a:chOff x="2819480" y="2844566"/>
              <a:chExt cx="495031" cy="362307"/>
            </a:xfrm>
          </p:grpSpPr>
          <p:sp>
            <p:nvSpPr>
              <p:cNvPr id="24" name="Flowchart: Document 23"/>
              <p:cNvSpPr/>
              <p:nvPr/>
            </p:nvSpPr>
            <p:spPr>
              <a:xfrm>
                <a:off x="2819480" y="2844566"/>
                <a:ext cx="495031" cy="362307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25" name="Straight Connector 339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Straight Connector 340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Straight Connector 341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" name="Straight Connector 342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3" name="TextBox 337"/>
            <p:cNvSpPr txBox="1">
              <a:spLocks noChangeArrowheads="1"/>
            </p:cNvSpPr>
            <p:nvPr/>
          </p:nvSpPr>
          <p:spPr bwMode="auto">
            <a:xfrm>
              <a:off x="3224005" y="2869421"/>
              <a:ext cx="276135" cy="1228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>
                  <a:solidFill>
                    <a:srgbClr val="000000"/>
                  </a:solidFill>
                </a:rPr>
                <a:t>NP</a:t>
              </a:r>
            </a:p>
          </p:txBody>
        </p:sp>
      </p:grpSp>
      <p:grpSp>
        <p:nvGrpSpPr>
          <p:cNvPr id="29" name="Group 344"/>
          <p:cNvGrpSpPr>
            <a:grpSpLocks/>
          </p:cNvGrpSpPr>
          <p:nvPr/>
        </p:nvGrpSpPr>
        <p:grpSpPr bwMode="auto">
          <a:xfrm>
            <a:off x="4680775" y="2400713"/>
            <a:ext cx="790575" cy="726163"/>
            <a:chOff x="3106777" y="2809854"/>
            <a:chExt cx="495031" cy="377234"/>
          </a:xfrm>
        </p:grpSpPr>
        <p:grpSp>
          <p:nvGrpSpPr>
            <p:cNvPr id="30" name="Group 345"/>
            <p:cNvGrpSpPr>
              <a:grpSpLocks/>
            </p:cNvGrpSpPr>
            <p:nvPr/>
          </p:nvGrpSpPr>
          <p:grpSpPr bwMode="auto">
            <a:xfrm>
              <a:off x="3106777" y="2809854"/>
              <a:ext cx="495031" cy="377234"/>
              <a:chOff x="2819480" y="2844613"/>
              <a:chExt cx="495031" cy="377234"/>
            </a:xfrm>
          </p:grpSpPr>
          <p:sp>
            <p:nvSpPr>
              <p:cNvPr id="32" name="Flowchart: Document 31"/>
              <p:cNvSpPr/>
              <p:nvPr/>
            </p:nvSpPr>
            <p:spPr>
              <a:xfrm>
                <a:off x="2819480" y="2844613"/>
                <a:ext cx="495031" cy="377234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33" name="Straight Connector 348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Straight Connector 349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" name="Straight Connector 350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6" name="Straight Connector 351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1" name="TextBox 346"/>
            <p:cNvSpPr txBox="1">
              <a:spLocks noChangeArrowheads="1"/>
            </p:cNvSpPr>
            <p:nvPr/>
          </p:nvSpPr>
          <p:spPr bwMode="auto">
            <a:xfrm>
              <a:off x="3224005" y="2901985"/>
              <a:ext cx="276135" cy="1279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 err="1">
                  <a:solidFill>
                    <a:srgbClr val="000000"/>
                  </a:solidFill>
                </a:rPr>
                <a:t>WD</a:t>
              </a:r>
              <a:endParaRPr lang="en-US" sz="1600" kern="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7" name="Group 353"/>
          <p:cNvGrpSpPr>
            <a:grpSpLocks/>
          </p:cNvGrpSpPr>
          <p:nvPr/>
        </p:nvGrpSpPr>
        <p:grpSpPr bwMode="auto">
          <a:xfrm>
            <a:off x="4680775" y="2905025"/>
            <a:ext cx="790575" cy="726163"/>
            <a:chOff x="3106777" y="2809987"/>
            <a:chExt cx="495031" cy="377234"/>
          </a:xfrm>
        </p:grpSpPr>
        <p:grpSp>
          <p:nvGrpSpPr>
            <p:cNvPr id="38" name="Group 354"/>
            <p:cNvGrpSpPr>
              <a:grpSpLocks/>
            </p:cNvGrpSpPr>
            <p:nvPr/>
          </p:nvGrpSpPr>
          <p:grpSpPr bwMode="auto">
            <a:xfrm>
              <a:off x="3106777" y="2809987"/>
              <a:ext cx="495031" cy="377234"/>
              <a:chOff x="2819480" y="2844746"/>
              <a:chExt cx="495031" cy="377234"/>
            </a:xfrm>
          </p:grpSpPr>
          <p:sp>
            <p:nvSpPr>
              <p:cNvPr id="40" name="Flowchart: Document 39"/>
              <p:cNvSpPr/>
              <p:nvPr/>
            </p:nvSpPr>
            <p:spPr>
              <a:xfrm>
                <a:off x="2819480" y="2844746"/>
                <a:ext cx="495031" cy="377234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41" name="Straight Connector 357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" name="Straight Connector 358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" name="Straight Connector 359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4" name="Straight Connector 360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9" name="TextBox 355"/>
            <p:cNvSpPr txBox="1">
              <a:spLocks noChangeArrowheads="1"/>
            </p:cNvSpPr>
            <p:nvPr/>
          </p:nvSpPr>
          <p:spPr bwMode="auto">
            <a:xfrm>
              <a:off x="3224005" y="2869421"/>
              <a:ext cx="276135" cy="1279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>
                  <a:solidFill>
                    <a:srgbClr val="000000"/>
                  </a:solidFill>
                </a:rPr>
                <a:t>CD</a:t>
              </a:r>
            </a:p>
          </p:txBody>
        </p:sp>
      </p:grpSp>
      <p:grpSp>
        <p:nvGrpSpPr>
          <p:cNvPr id="45" name="Group 389"/>
          <p:cNvGrpSpPr>
            <a:grpSpLocks/>
          </p:cNvGrpSpPr>
          <p:nvPr/>
        </p:nvGrpSpPr>
        <p:grpSpPr bwMode="auto">
          <a:xfrm>
            <a:off x="4680775" y="3972160"/>
            <a:ext cx="790575" cy="726163"/>
            <a:chOff x="3106777" y="2836591"/>
            <a:chExt cx="495031" cy="377234"/>
          </a:xfrm>
        </p:grpSpPr>
        <p:grpSp>
          <p:nvGrpSpPr>
            <p:cNvPr id="46" name="Group 390"/>
            <p:cNvGrpSpPr>
              <a:grpSpLocks/>
            </p:cNvGrpSpPr>
            <p:nvPr/>
          </p:nvGrpSpPr>
          <p:grpSpPr bwMode="auto">
            <a:xfrm>
              <a:off x="3106777" y="2836591"/>
              <a:ext cx="495031" cy="377234"/>
              <a:chOff x="2819480" y="2871350"/>
              <a:chExt cx="495031" cy="377234"/>
            </a:xfrm>
          </p:grpSpPr>
          <p:sp>
            <p:nvSpPr>
              <p:cNvPr id="48" name="Flowchart: Document 47"/>
              <p:cNvSpPr/>
              <p:nvPr/>
            </p:nvSpPr>
            <p:spPr>
              <a:xfrm>
                <a:off x="2819480" y="2871350"/>
                <a:ext cx="495031" cy="377234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49" name="Straight Connector 393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0" name="Straight Connector 394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1" name="Straight Connector 395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" name="Straight Connector 396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47" name="TextBox 391"/>
            <p:cNvSpPr txBox="1">
              <a:spLocks noChangeArrowheads="1"/>
            </p:cNvSpPr>
            <p:nvPr/>
          </p:nvSpPr>
          <p:spPr bwMode="auto">
            <a:xfrm>
              <a:off x="3224005" y="2896194"/>
              <a:ext cx="276135" cy="1279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>
                  <a:solidFill>
                    <a:srgbClr val="000000"/>
                  </a:solidFill>
                </a:rPr>
                <a:t>CDV</a:t>
              </a:r>
            </a:p>
          </p:txBody>
        </p:sp>
      </p:grpSp>
      <p:grpSp>
        <p:nvGrpSpPr>
          <p:cNvPr id="53" name="Group 407"/>
          <p:cNvGrpSpPr>
            <a:grpSpLocks/>
          </p:cNvGrpSpPr>
          <p:nvPr/>
        </p:nvGrpSpPr>
        <p:grpSpPr bwMode="auto">
          <a:xfrm>
            <a:off x="4693199" y="6023702"/>
            <a:ext cx="790575" cy="726163"/>
            <a:chOff x="3106778" y="2809456"/>
            <a:chExt cx="495031" cy="356153"/>
          </a:xfrm>
        </p:grpSpPr>
        <p:grpSp>
          <p:nvGrpSpPr>
            <p:cNvPr id="54" name="Group 408"/>
            <p:cNvGrpSpPr>
              <a:grpSpLocks/>
            </p:cNvGrpSpPr>
            <p:nvPr/>
          </p:nvGrpSpPr>
          <p:grpSpPr bwMode="auto">
            <a:xfrm>
              <a:off x="3106778" y="2809456"/>
              <a:ext cx="495031" cy="356153"/>
              <a:chOff x="2819481" y="2844215"/>
              <a:chExt cx="495031" cy="356153"/>
            </a:xfrm>
          </p:grpSpPr>
          <p:sp>
            <p:nvSpPr>
              <p:cNvPr id="56" name="Flowchart: Document 55"/>
              <p:cNvSpPr/>
              <p:nvPr/>
            </p:nvSpPr>
            <p:spPr>
              <a:xfrm>
                <a:off x="2819481" y="2844215"/>
                <a:ext cx="495031" cy="356153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57" name="Straight Connector 411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8" name="Straight Connector 412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9" name="Straight Connector 413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0" name="Straight Connector 414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55" name="TextBox 409"/>
            <p:cNvSpPr txBox="1">
              <a:spLocks noChangeArrowheads="1"/>
            </p:cNvSpPr>
            <p:nvPr/>
          </p:nvSpPr>
          <p:spPr bwMode="auto">
            <a:xfrm>
              <a:off x="3276002" y="2900820"/>
              <a:ext cx="135219" cy="1207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>
                  <a:solidFill>
                    <a:srgbClr val="000000"/>
                  </a:solidFill>
                </a:rPr>
                <a:t>IS</a:t>
              </a:r>
            </a:p>
          </p:txBody>
        </p:sp>
      </p:grpSp>
      <p:grpSp>
        <p:nvGrpSpPr>
          <p:cNvPr id="61" name="Group 335"/>
          <p:cNvGrpSpPr>
            <a:grpSpLocks/>
          </p:cNvGrpSpPr>
          <p:nvPr/>
        </p:nvGrpSpPr>
        <p:grpSpPr bwMode="auto">
          <a:xfrm>
            <a:off x="4680775" y="1896582"/>
            <a:ext cx="790575" cy="726162"/>
            <a:chOff x="3106777" y="2809807"/>
            <a:chExt cx="495031" cy="362307"/>
          </a:xfrm>
        </p:grpSpPr>
        <p:grpSp>
          <p:nvGrpSpPr>
            <p:cNvPr id="62" name="Group 336"/>
            <p:cNvGrpSpPr>
              <a:grpSpLocks/>
            </p:cNvGrpSpPr>
            <p:nvPr/>
          </p:nvGrpSpPr>
          <p:grpSpPr bwMode="auto">
            <a:xfrm>
              <a:off x="3106777" y="2809807"/>
              <a:ext cx="495031" cy="362307"/>
              <a:chOff x="2819480" y="2844566"/>
              <a:chExt cx="495031" cy="362307"/>
            </a:xfrm>
          </p:grpSpPr>
          <p:sp>
            <p:nvSpPr>
              <p:cNvPr id="64" name="Flowchart: Document 63"/>
              <p:cNvSpPr/>
              <p:nvPr/>
            </p:nvSpPr>
            <p:spPr>
              <a:xfrm>
                <a:off x="2819480" y="2844566"/>
                <a:ext cx="495031" cy="362307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65" name="Straight Connector 339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6" name="Straight Connector 340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7" name="Straight Connector 341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8" name="Straight Connector 342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63" name="TextBox 337"/>
            <p:cNvSpPr txBox="1">
              <a:spLocks noChangeArrowheads="1"/>
            </p:cNvSpPr>
            <p:nvPr/>
          </p:nvSpPr>
          <p:spPr bwMode="auto">
            <a:xfrm>
              <a:off x="3224005" y="2869421"/>
              <a:ext cx="276135" cy="1228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 err="1">
                  <a:solidFill>
                    <a:srgbClr val="000000"/>
                  </a:solidFill>
                </a:rPr>
                <a:t>RVN</a:t>
              </a:r>
              <a:endParaRPr lang="en-US" sz="1600" kern="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9" name="Group 353"/>
          <p:cNvGrpSpPr>
            <a:grpSpLocks/>
          </p:cNvGrpSpPr>
          <p:nvPr/>
        </p:nvGrpSpPr>
        <p:grpSpPr bwMode="auto">
          <a:xfrm>
            <a:off x="4680775" y="3371096"/>
            <a:ext cx="790575" cy="726163"/>
            <a:chOff x="3106777" y="2809987"/>
            <a:chExt cx="495031" cy="377234"/>
          </a:xfrm>
        </p:grpSpPr>
        <p:grpSp>
          <p:nvGrpSpPr>
            <p:cNvPr id="70" name="Group 354"/>
            <p:cNvGrpSpPr>
              <a:grpSpLocks/>
            </p:cNvGrpSpPr>
            <p:nvPr/>
          </p:nvGrpSpPr>
          <p:grpSpPr bwMode="auto">
            <a:xfrm>
              <a:off x="3106777" y="2809987"/>
              <a:ext cx="495031" cy="377234"/>
              <a:chOff x="2819480" y="2844746"/>
              <a:chExt cx="495031" cy="377234"/>
            </a:xfrm>
          </p:grpSpPr>
          <p:sp>
            <p:nvSpPr>
              <p:cNvPr id="72" name="Flowchart: Document 71"/>
              <p:cNvSpPr/>
              <p:nvPr/>
            </p:nvSpPr>
            <p:spPr>
              <a:xfrm>
                <a:off x="2819480" y="2844746"/>
                <a:ext cx="495031" cy="377234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73" name="Straight Connector 357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4" name="Straight Connector 358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5" name="Straight Connector 359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6" name="Straight Connector 360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71" name="TextBox 355"/>
            <p:cNvSpPr txBox="1">
              <a:spLocks noChangeArrowheads="1"/>
            </p:cNvSpPr>
            <p:nvPr/>
          </p:nvSpPr>
          <p:spPr bwMode="auto">
            <a:xfrm>
              <a:off x="3224005" y="2869421"/>
              <a:ext cx="276135" cy="1279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>
                  <a:solidFill>
                    <a:srgbClr val="000000"/>
                  </a:solidFill>
                </a:rPr>
                <a:t>CC</a:t>
              </a:r>
            </a:p>
          </p:txBody>
        </p:sp>
      </p:grpSp>
      <p:grpSp>
        <p:nvGrpSpPr>
          <p:cNvPr id="77" name="Group 389"/>
          <p:cNvGrpSpPr>
            <a:grpSpLocks/>
          </p:cNvGrpSpPr>
          <p:nvPr/>
        </p:nvGrpSpPr>
        <p:grpSpPr bwMode="auto">
          <a:xfrm>
            <a:off x="4680775" y="4443062"/>
            <a:ext cx="790575" cy="726163"/>
            <a:chOff x="3106777" y="2809914"/>
            <a:chExt cx="495031" cy="377234"/>
          </a:xfrm>
        </p:grpSpPr>
        <p:grpSp>
          <p:nvGrpSpPr>
            <p:cNvPr id="78" name="Group 390"/>
            <p:cNvGrpSpPr>
              <a:grpSpLocks/>
            </p:cNvGrpSpPr>
            <p:nvPr/>
          </p:nvGrpSpPr>
          <p:grpSpPr bwMode="auto">
            <a:xfrm>
              <a:off x="3106777" y="2809914"/>
              <a:ext cx="495031" cy="377234"/>
              <a:chOff x="2819480" y="2844673"/>
              <a:chExt cx="495031" cy="377234"/>
            </a:xfrm>
          </p:grpSpPr>
          <p:sp>
            <p:nvSpPr>
              <p:cNvPr id="80" name="Flowchart: Document 79"/>
              <p:cNvSpPr/>
              <p:nvPr/>
            </p:nvSpPr>
            <p:spPr>
              <a:xfrm>
                <a:off x="2819480" y="2844673"/>
                <a:ext cx="495031" cy="377234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81" name="Straight Connector 393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2" name="Straight Connector 394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3" name="Straight Connector 395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4" name="Straight Connector 396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79" name="TextBox 391"/>
            <p:cNvSpPr txBox="1">
              <a:spLocks noChangeArrowheads="1"/>
            </p:cNvSpPr>
            <p:nvPr/>
          </p:nvSpPr>
          <p:spPr bwMode="auto">
            <a:xfrm>
              <a:off x="3224005" y="2869421"/>
              <a:ext cx="276135" cy="1279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 err="1">
                  <a:solidFill>
                    <a:srgbClr val="000000"/>
                  </a:solidFill>
                </a:rPr>
                <a:t>RVC</a:t>
              </a:r>
              <a:endParaRPr lang="en-US" sz="1600" kern="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85" name="Group 398"/>
          <p:cNvGrpSpPr>
            <a:grpSpLocks/>
          </p:cNvGrpSpPr>
          <p:nvPr/>
        </p:nvGrpSpPr>
        <p:grpSpPr bwMode="auto">
          <a:xfrm>
            <a:off x="4680775" y="5485410"/>
            <a:ext cx="790575" cy="726163"/>
            <a:chOff x="3106777" y="2810039"/>
            <a:chExt cx="495031" cy="377234"/>
          </a:xfrm>
        </p:grpSpPr>
        <p:grpSp>
          <p:nvGrpSpPr>
            <p:cNvPr id="86" name="Group 399"/>
            <p:cNvGrpSpPr>
              <a:grpSpLocks/>
            </p:cNvGrpSpPr>
            <p:nvPr/>
          </p:nvGrpSpPr>
          <p:grpSpPr bwMode="auto">
            <a:xfrm>
              <a:off x="3106777" y="2810039"/>
              <a:ext cx="495031" cy="377234"/>
              <a:chOff x="2819480" y="2844798"/>
              <a:chExt cx="495031" cy="377234"/>
            </a:xfrm>
          </p:grpSpPr>
          <p:sp>
            <p:nvSpPr>
              <p:cNvPr id="88" name="Flowchart: Document 87"/>
              <p:cNvSpPr/>
              <p:nvPr/>
            </p:nvSpPr>
            <p:spPr>
              <a:xfrm>
                <a:off x="2819480" y="2844798"/>
                <a:ext cx="495031" cy="377234"/>
              </a:xfrm>
              <a:prstGeom prst="flowChartDocumen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800" b="1" kern="0">
                  <a:solidFill>
                    <a:srgbClr val="58585A"/>
                  </a:solidFill>
                  <a:latin typeface="Arial"/>
                  <a:ea typeface="Osaka"/>
                </a:endParaRPr>
              </a:p>
            </p:txBody>
          </p:sp>
          <p:cxnSp>
            <p:nvCxnSpPr>
              <p:cNvPr id="89" name="Straight Connector 402"/>
              <p:cNvCxnSpPr>
                <a:cxnSpLocks noChangeShapeType="1"/>
              </p:cNvCxnSpPr>
              <p:nvPr/>
            </p:nvCxnSpPr>
            <p:spPr bwMode="auto">
              <a:xfrm>
                <a:off x="2859881" y="2891606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0" name="Straight Connector 403"/>
              <p:cNvCxnSpPr>
                <a:cxnSpLocks noChangeShapeType="1"/>
              </p:cNvCxnSpPr>
              <p:nvPr/>
            </p:nvCxnSpPr>
            <p:spPr bwMode="auto">
              <a:xfrm>
                <a:off x="2859881" y="292494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1" name="Straight Connector 404"/>
              <p:cNvCxnSpPr>
                <a:cxnSpLocks noChangeShapeType="1"/>
              </p:cNvCxnSpPr>
              <p:nvPr/>
            </p:nvCxnSpPr>
            <p:spPr bwMode="auto">
              <a:xfrm>
                <a:off x="2859881" y="2959804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2" name="Straight Connector 405"/>
              <p:cNvCxnSpPr>
                <a:cxnSpLocks noChangeShapeType="1"/>
              </p:cNvCxnSpPr>
              <p:nvPr/>
            </p:nvCxnSpPr>
            <p:spPr bwMode="auto">
              <a:xfrm>
                <a:off x="2859881" y="2996952"/>
                <a:ext cx="414338" cy="0"/>
              </a:xfrm>
              <a:prstGeom prst="line">
                <a:avLst/>
              </a:prstGeom>
              <a:noFill/>
              <a:ln w="6350" algn="ctr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87" name="TextBox 400"/>
            <p:cNvSpPr txBox="1">
              <a:spLocks noChangeArrowheads="1"/>
            </p:cNvSpPr>
            <p:nvPr/>
          </p:nvSpPr>
          <p:spPr bwMode="auto">
            <a:xfrm>
              <a:off x="3185374" y="2845485"/>
              <a:ext cx="339826" cy="1279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1pPr>
              <a:lvl2pPr marL="742950" indent="-28575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2pPr>
              <a:lvl3pPr marL="11430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3pPr>
              <a:lvl4pPr marL="16002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4pPr>
              <a:lvl5pPr marL="2057400" indent="-228600" eaLnBrk="0" hangingPunct="0"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800" b="1">
                  <a:solidFill>
                    <a:srgbClr val="58585A"/>
                  </a:solidFill>
                  <a:latin typeface="Arial" charset="0"/>
                  <a:ea typeface="Osaka" pitchFamily="-92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kern="0" dirty="0" err="1">
                  <a:solidFill>
                    <a:srgbClr val="000000"/>
                  </a:solidFill>
                </a:rPr>
                <a:t>RVD</a:t>
              </a:r>
              <a:endParaRPr lang="en-US" sz="1600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93" name="Text Placeholder 2"/>
          <p:cNvSpPr txBox="1">
            <a:spLocks/>
          </p:cNvSpPr>
          <p:nvPr/>
        </p:nvSpPr>
        <p:spPr>
          <a:xfrm>
            <a:off x="5740468" y="1426904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New Work Item Proposal</a:t>
            </a:r>
          </a:p>
          <a:p>
            <a:pPr marL="0" indent="0">
              <a:buNone/>
            </a:pPr>
            <a:endParaRPr lang="en-GB" sz="1600" b="0" dirty="0">
              <a:solidFill>
                <a:schemeClr val="tx1"/>
              </a:solidFill>
            </a:endParaRPr>
          </a:p>
        </p:txBody>
      </p:sp>
      <p:sp>
        <p:nvSpPr>
          <p:cNvPr id="94" name="Text Placeholder 2"/>
          <p:cNvSpPr txBox="1">
            <a:spLocks/>
          </p:cNvSpPr>
          <p:nvPr/>
        </p:nvSpPr>
        <p:spPr>
          <a:xfrm>
            <a:off x="5740468" y="1947538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Result of voting on new work item proposal</a:t>
            </a:r>
          </a:p>
        </p:txBody>
      </p:sp>
      <p:sp>
        <p:nvSpPr>
          <p:cNvPr id="95" name="Text Placeholder 2"/>
          <p:cNvSpPr txBox="1">
            <a:spLocks/>
          </p:cNvSpPr>
          <p:nvPr/>
        </p:nvSpPr>
        <p:spPr>
          <a:xfrm>
            <a:off x="5740468" y="2442436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Working Draft (internal to the WG)</a:t>
            </a:r>
          </a:p>
        </p:txBody>
      </p:sp>
      <p:sp>
        <p:nvSpPr>
          <p:cNvPr id="96" name="Text Placeholder 2"/>
          <p:cNvSpPr txBox="1">
            <a:spLocks/>
          </p:cNvSpPr>
          <p:nvPr/>
        </p:nvSpPr>
        <p:spPr>
          <a:xfrm>
            <a:off x="5740468" y="2976493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Committee Draft</a:t>
            </a:r>
          </a:p>
        </p:txBody>
      </p:sp>
      <p:sp>
        <p:nvSpPr>
          <p:cNvPr id="97" name="Text Placeholder 2"/>
          <p:cNvSpPr txBox="1">
            <a:spLocks/>
          </p:cNvSpPr>
          <p:nvPr/>
        </p:nvSpPr>
        <p:spPr>
          <a:xfrm>
            <a:off x="5740468" y="3466572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Compilation of Comments on Committee Draft</a:t>
            </a:r>
          </a:p>
        </p:txBody>
      </p:sp>
      <p:sp>
        <p:nvSpPr>
          <p:cNvPr id="98" name="Text Placeholder 2"/>
          <p:cNvSpPr txBox="1">
            <a:spLocks/>
          </p:cNvSpPr>
          <p:nvPr/>
        </p:nvSpPr>
        <p:spPr>
          <a:xfrm>
            <a:off x="5740468" y="3978438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Committee Draft for Vote</a:t>
            </a:r>
          </a:p>
        </p:txBody>
      </p:sp>
      <p:sp>
        <p:nvSpPr>
          <p:cNvPr id="99" name="Text Placeholder 2"/>
          <p:cNvSpPr txBox="1">
            <a:spLocks/>
          </p:cNvSpPr>
          <p:nvPr/>
        </p:nvSpPr>
        <p:spPr>
          <a:xfrm>
            <a:off x="5740468" y="4500693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Result of voting on committee draft for vote (includes comments)</a:t>
            </a:r>
          </a:p>
        </p:txBody>
      </p:sp>
      <p:sp>
        <p:nvSpPr>
          <p:cNvPr id="100" name="Text Placeholder 2"/>
          <p:cNvSpPr txBox="1">
            <a:spLocks/>
          </p:cNvSpPr>
          <p:nvPr/>
        </p:nvSpPr>
        <p:spPr>
          <a:xfrm>
            <a:off x="5740468" y="4992669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Final draft international standard</a:t>
            </a:r>
          </a:p>
        </p:txBody>
      </p:sp>
      <p:sp>
        <p:nvSpPr>
          <p:cNvPr id="101" name="Text Placeholder 2"/>
          <p:cNvSpPr txBox="1">
            <a:spLocks/>
          </p:cNvSpPr>
          <p:nvPr/>
        </p:nvSpPr>
        <p:spPr>
          <a:xfrm>
            <a:off x="5740468" y="5496725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Report of voting on final draft international standard</a:t>
            </a:r>
          </a:p>
        </p:txBody>
      </p:sp>
      <p:sp>
        <p:nvSpPr>
          <p:cNvPr id="102" name="Text Placeholder 2"/>
          <p:cNvSpPr txBox="1">
            <a:spLocks/>
          </p:cNvSpPr>
          <p:nvPr/>
        </p:nvSpPr>
        <p:spPr>
          <a:xfrm>
            <a:off x="5754028" y="6000781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INTERNATIONAL STANDARD</a:t>
            </a:r>
          </a:p>
        </p:txBody>
      </p:sp>
      <p:sp>
        <p:nvSpPr>
          <p:cNvPr id="106" name="Text Placeholder 2">
            <a:extLst>
              <a:ext uri="{FF2B5EF4-FFF2-40B4-BE49-F238E27FC236}">
                <a16:creationId xmlns:a16="http://schemas.microsoft.com/office/drawing/2014/main" id="{B9AEA4AC-7F57-9CE3-6A47-C9A193B92FA6}"/>
              </a:ext>
            </a:extLst>
          </p:cNvPr>
          <p:cNvSpPr txBox="1">
            <a:spLocks/>
          </p:cNvSpPr>
          <p:nvPr/>
        </p:nvSpPr>
        <p:spPr>
          <a:xfrm>
            <a:off x="5740468" y="982912"/>
            <a:ext cx="6552728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0" dirty="0">
                <a:solidFill>
                  <a:schemeClr val="tx1"/>
                </a:solidFill>
              </a:rPr>
              <a:t>Preliminary Work Item</a:t>
            </a:r>
          </a:p>
          <a:p>
            <a:pPr marL="0" indent="0">
              <a:buNone/>
            </a:pPr>
            <a:endParaRPr lang="en-GB" sz="16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539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Milestones of a project (WG stand point)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A69A001-9755-34DD-D469-29B4899DC7EA}"/>
              </a:ext>
            </a:extLst>
          </p:cNvPr>
          <p:cNvGrpSpPr/>
          <p:nvPr/>
        </p:nvGrpSpPr>
        <p:grpSpPr>
          <a:xfrm>
            <a:off x="3659967" y="1412696"/>
            <a:ext cx="8074831" cy="5342562"/>
            <a:chOff x="2588035" y="2111272"/>
            <a:chExt cx="7890508" cy="5395111"/>
          </a:xfrm>
        </p:grpSpPr>
        <p:grpSp>
          <p:nvGrpSpPr>
            <p:cNvPr id="5" name="Group 398"/>
            <p:cNvGrpSpPr>
              <a:grpSpLocks/>
            </p:cNvGrpSpPr>
            <p:nvPr/>
          </p:nvGrpSpPr>
          <p:grpSpPr bwMode="auto">
            <a:xfrm>
              <a:off x="2588035" y="6780220"/>
              <a:ext cx="790575" cy="726163"/>
              <a:chOff x="3106777" y="2810039"/>
              <a:chExt cx="495031" cy="377234"/>
            </a:xfrm>
          </p:grpSpPr>
          <p:grpSp>
            <p:nvGrpSpPr>
              <p:cNvPr id="6" name="Group 399"/>
              <p:cNvGrpSpPr>
                <a:grpSpLocks/>
              </p:cNvGrpSpPr>
              <p:nvPr/>
            </p:nvGrpSpPr>
            <p:grpSpPr bwMode="auto">
              <a:xfrm>
                <a:off x="3106777" y="2810039"/>
                <a:ext cx="495031" cy="377234"/>
                <a:chOff x="2819480" y="2844798"/>
                <a:chExt cx="495031" cy="377234"/>
              </a:xfrm>
            </p:grpSpPr>
            <p:sp>
              <p:nvSpPr>
                <p:cNvPr id="8" name="Flowchart: Document 7"/>
                <p:cNvSpPr/>
                <p:nvPr/>
              </p:nvSpPr>
              <p:spPr>
                <a:xfrm>
                  <a:off x="2819480" y="2844798"/>
                  <a:ext cx="495031" cy="377234"/>
                </a:xfrm>
                <a:prstGeom prst="flowChartDocument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0000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3800" b="1" kern="0">
                    <a:solidFill>
                      <a:srgbClr val="58585A"/>
                    </a:solidFill>
                    <a:latin typeface="Arial"/>
                    <a:ea typeface="Osaka"/>
                  </a:endParaRPr>
                </a:p>
              </p:txBody>
            </p:sp>
            <p:cxnSp>
              <p:nvCxnSpPr>
                <p:cNvPr id="9" name="Straight Connector 402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891606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0" name="Straight Connector 403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2494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1" name="Straight Connector 404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5980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" name="Straight Connector 405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96952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7" name="TextBox 400"/>
              <p:cNvSpPr txBox="1">
                <a:spLocks noChangeArrowheads="1"/>
              </p:cNvSpPr>
              <p:nvPr/>
            </p:nvSpPr>
            <p:spPr bwMode="auto">
              <a:xfrm>
                <a:off x="3185374" y="2845485"/>
                <a:ext cx="339826" cy="1279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1pPr>
                <a:lvl2pPr marL="742950" indent="-28575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2pPr>
                <a:lvl3pPr marL="11430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3pPr>
                <a:lvl4pPr marL="16002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4pPr>
                <a:lvl5pPr marL="20574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kern="0" dirty="0">
                    <a:solidFill>
                      <a:srgbClr val="000000"/>
                    </a:solidFill>
                  </a:rPr>
                  <a:t>FDIS</a:t>
                </a:r>
              </a:p>
            </p:txBody>
          </p:sp>
        </p:grpSp>
        <p:grpSp>
          <p:nvGrpSpPr>
            <p:cNvPr id="37" name="Group 353"/>
            <p:cNvGrpSpPr>
              <a:grpSpLocks/>
            </p:cNvGrpSpPr>
            <p:nvPr/>
          </p:nvGrpSpPr>
          <p:grpSpPr bwMode="auto">
            <a:xfrm>
              <a:off x="2588035" y="3323736"/>
              <a:ext cx="790575" cy="726163"/>
              <a:chOff x="3106777" y="2809987"/>
              <a:chExt cx="495031" cy="377234"/>
            </a:xfrm>
          </p:grpSpPr>
          <p:grpSp>
            <p:nvGrpSpPr>
              <p:cNvPr id="38" name="Group 354"/>
              <p:cNvGrpSpPr>
                <a:grpSpLocks/>
              </p:cNvGrpSpPr>
              <p:nvPr/>
            </p:nvGrpSpPr>
            <p:grpSpPr bwMode="auto">
              <a:xfrm>
                <a:off x="3106777" y="2809987"/>
                <a:ext cx="495031" cy="377234"/>
                <a:chOff x="2819480" y="2844746"/>
                <a:chExt cx="495031" cy="377234"/>
              </a:xfrm>
            </p:grpSpPr>
            <p:sp>
              <p:nvSpPr>
                <p:cNvPr id="40" name="Flowchart: Document 39"/>
                <p:cNvSpPr/>
                <p:nvPr/>
              </p:nvSpPr>
              <p:spPr>
                <a:xfrm>
                  <a:off x="2819480" y="2844746"/>
                  <a:ext cx="495031" cy="377234"/>
                </a:xfrm>
                <a:prstGeom prst="flowChartDocument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0000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3800" b="1" kern="0">
                    <a:solidFill>
                      <a:srgbClr val="58585A"/>
                    </a:solidFill>
                    <a:latin typeface="Arial"/>
                    <a:ea typeface="Osaka"/>
                  </a:endParaRPr>
                </a:p>
              </p:txBody>
            </p:sp>
            <p:cxnSp>
              <p:nvCxnSpPr>
                <p:cNvPr id="41" name="Straight Connector 357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891606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2" name="Straight Connector 358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2494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3" name="Straight Connector 359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5980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4" name="Straight Connector 360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96952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39" name="TextBox 355"/>
              <p:cNvSpPr txBox="1">
                <a:spLocks noChangeArrowheads="1"/>
              </p:cNvSpPr>
              <p:nvPr/>
            </p:nvSpPr>
            <p:spPr bwMode="auto">
              <a:xfrm>
                <a:off x="3224005" y="2869421"/>
                <a:ext cx="276135" cy="1279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1pPr>
                <a:lvl2pPr marL="742950" indent="-28575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2pPr>
                <a:lvl3pPr marL="11430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3pPr>
                <a:lvl4pPr marL="16002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4pPr>
                <a:lvl5pPr marL="20574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kern="0">
                    <a:solidFill>
                      <a:srgbClr val="000000"/>
                    </a:solidFill>
                  </a:rPr>
                  <a:t>CD</a:t>
                </a:r>
              </a:p>
            </p:txBody>
          </p:sp>
        </p:grpSp>
        <p:grpSp>
          <p:nvGrpSpPr>
            <p:cNvPr id="45" name="Group 389"/>
            <p:cNvGrpSpPr>
              <a:grpSpLocks/>
            </p:cNvGrpSpPr>
            <p:nvPr/>
          </p:nvGrpSpPr>
          <p:grpSpPr bwMode="auto">
            <a:xfrm>
              <a:off x="2588035" y="4951558"/>
              <a:ext cx="790575" cy="726163"/>
              <a:chOff x="3106777" y="2809914"/>
              <a:chExt cx="495031" cy="377234"/>
            </a:xfrm>
          </p:grpSpPr>
          <p:grpSp>
            <p:nvGrpSpPr>
              <p:cNvPr id="46" name="Group 390"/>
              <p:cNvGrpSpPr>
                <a:grpSpLocks/>
              </p:cNvGrpSpPr>
              <p:nvPr/>
            </p:nvGrpSpPr>
            <p:grpSpPr bwMode="auto">
              <a:xfrm>
                <a:off x="3106777" y="2809914"/>
                <a:ext cx="495031" cy="377234"/>
                <a:chOff x="2819480" y="2844673"/>
                <a:chExt cx="495031" cy="377234"/>
              </a:xfrm>
            </p:grpSpPr>
            <p:sp>
              <p:nvSpPr>
                <p:cNvPr id="48" name="Flowchart: Document 47"/>
                <p:cNvSpPr/>
                <p:nvPr/>
              </p:nvSpPr>
              <p:spPr>
                <a:xfrm>
                  <a:off x="2819480" y="2844673"/>
                  <a:ext cx="495031" cy="377234"/>
                </a:xfrm>
                <a:prstGeom prst="flowChartDocument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0000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3800" b="1" kern="0">
                    <a:solidFill>
                      <a:srgbClr val="58585A"/>
                    </a:solidFill>
                    <a:latin typeface="Arial"/>
                    <a:ea typeface="Osaka"/>
                  </a:endParaRPr>
                </a:p>
              </p:txBody>
            </p:sp>
            <p:cxnSp>
              <p:nvCxnSpPr>
                <p:cNvPr id="49" name="Straight Connector 393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891606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" name="Straight Connector 394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2494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" name="Straight Connector 395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5980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" name="Straight Connector 396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96952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47" name="TextBox 391"/>
              <p:cNvSpPr txBox="1">
                <a:spLocks noChangeArrowheads="1"/>
              </p:cNvSpPr>
              <p:nvPr/>
            </p:nvSpPr>
            <p:spPr bwMode="auto">
              <a:xfrm>
                <a:off x="3224005" y="2869421"/>
                <a:ext cx="276135" cy="1279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1pPr>
                <a:lvl2pPr marL="742950" indent="-28575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2pPr>
                <a:lvl3pPr marL="11430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3pPr>
                <a:lvl4pPr marL="16002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4pPr>
                <a:lvl5pPr marL="20574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kern="0" dirty="0">
                    <a:solidFill>
                      <a:srgbClr val="000000"/>
                    </a:solidFill>
                  </a:rPr>
                  <a:t>CDV</a:t>
                </a:r>
              </a:p>
            </p:txBody>
          </p:sp>
        </p:grpSp>
        <p:grpSp>
          <p:nvGrpSpPr>
            <p:cNvPr id="61" name="Group 335"/>
            <p:cNvGrpSpPr>
              <a:grpSpLocks/>
            </p:cNvGrpSpPr>
            <p:nvPr/>
          </p:nvGrpSpPr>
          <p:grpSpPr bwMode="auto">
            <a:xfrm>
              <a:off x="2588035" y="2111272"/>
              <a:ext cx="790575" cy="726162"/>
              <a:chOff x="3106777" y="2809807"/>
              <a:chExt cx="495031" cy="362307"/>
            </a:xfrm>
          </p:grpSpPr>
          <p:grpSp>
            <p:nvGrpSpPr>
              <p:cNvPr id="62" name="Group 336"/>
              <p:cNvGrpSpPr>
                <a:grpSpLocks/>
              </p:cNvGrpSpPr>
              <p:nvPr/>
            </p:nvGrpSpPr>
            <p:grpSpPr bwMode="auto">
              <a:xfrm>
                <a:off x="3106777" y="2809807"/>
                <a:ext cx="495031" cy="362307"/>
                <a:chOff x="2819480" y="2844566"/>
                <a:chExt cx="495031" cy="362307"/>
              </a:xfrm>
            </p:grpSpPr>
            <p:sp>
              <p:nvSpPr>
                <p:cNvPr id="64" name="Flowchart: Document 63"/>
                <p:cNvSpPr/>
                <p:nvPr/>
              </p:nvSpPr>
              <p:spPr>
                <a:xfrm>
                  <a:off x="2819480" y="2844566"/>
                  <a:ext cx="495031" cy="362307"/>
                </a:xfrm>
                <a:prstGeom prst="flowChartDocument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0000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wrap="square" lIns="0" tIns="0" rIns="0" bIns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3800" b="1" kern="0">
                    <a:solidFill>
                      <a:srgbClr val="58585A"/>
                    </a:solidFill>
                    <a:latin typeface="Arial"/>
                    <a:ea typeface="Osaka"/>
                  </a:endParaRPr>
                </a:p>
              </p:txBody>
            </p:sp>
            <p:cxnSp>
              <p:nvCxnSpPr>
                <p:cNvPr id="65" name="Straight Connector 339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891606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6" name="Straight Connector 340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2494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7" name="Straight Connector 341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5980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8" name="Straight Connector 342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96952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63" name="TextBox 337"/>
              <p:cNvSpPr txBox="1">
                <a:spLocks noChangeArrowheads="1"/>
              </p:cNvSpPr>
              <p:nvPr/>
            </p:nvSpPr>
            <p:spPr bwMode="auto">
              <a:xfrm>
                <a:off x="3224005" y="2869421"/>
                <a:ext cx="276135" cy="12284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1pPr>
                <a:lvl2pPr marL="742950" indent="-28575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2pPr>
                <a:lvl3pPr marL="11430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3pPr>
                <a:lvl4pPr marL="16002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4pPr>
                <a:lvl5pPr marL="20574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kern="0" dirty="0" err="1">
                    <a:solidFill>
                      <a:srgbClr val="000000"/>
                    </a:solidFill>
                  </a:rPr>
                  <a:t>RVN</a:t>
                </a:r>
                <a:endParaRPr lang="en-US" sz="1600" kern="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9" name="Group 353"/>
            <p:cNvGrpSpPr>
              <a:grpSpLocks/>
            </p:cNvGrpSpPr>
            <p:nvPr/>
          </p:nvGrpSpPr>
          <p:grpSpPr bwMode="auto">
            <a:xfrm>
              <a:off x="2588035" y="3911803"/>
              <a:ext cx="790575" cy="726163"/>
              <a:chOff x="3106777" y="2809987"/>
              <a:chExt cx="495031" cy="377234"/>
            </a:xfrm>
          </p:grpSpPr>
          <p:grpSp>
            <p:nvGrpSpPr>
              <p:cNvPr id="70" name="Group 354"/>
              <p:cNvGrpSpPr>
                <a:grpSpLocks/>
              </p:cNvGrpSpPr>
              <p:nvPr/>
            </p:nvGrpSpPr>
            <p:grpSpPr bwMode="auto">
              <a:xfrm>
                <a:off x="3106777" y="2809987"/>
                <a:ext cx="495031" cy="377234"/>
                <a:chOff x="2819480" y="2844746"/>
                <a:chExt cx="495031" cy="377234"/>
              </a:xfrm>
            </p:grpSpPr>
            <p:sp>
              <p:nvSpPr>
                <p:cNvPr id="72" name="Flowchart: Document 71"/>
                <p:cNvSpPr/>
                <p:nvPr/>
              </p:nvSpPr>
              <p:spPr>
                <a:xfrm>
                  <a:off x="2819480" y="2844746"/>
                  <a:ext cx="495031" cy="377234"/>
                </a:xfrm>
                <a:prstGeom prst="flowChartDocument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0000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3800" b="1" kern="0">
                    <a:solidFill>
                      <a:srgbClr val="58585A"/>
                    </a:solidFill>
                    <a:latin typeface="Arial"/>
                    <a:ea typeface="Osaka"/>
                  </a:endParaRPr>
                </a:p>
              </p:txBody>
            </p:sp>
            <p:cxnSp>
              <p:nvCxnSpPr>
                <p:cNvPr id="73" name="Straight Connector 357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891606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4" name="Straight Connector 358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2494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5" name="Straight Connector 359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5980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6" name="Straight Connector 360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96952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71" name="TextBox 355"/>
              <p:cNvSpPr txBox="1">
                <a:spLocks noChangeArrowheads="1"/>
              </p:cNvSpPr>
              <p:nvPr/>
            </p:nvSpPr>
            <p:spPr bwMode="auto">
              <a:xfrm>
                <a:off x="3224005" y="2869421"/>
                <a:ext cx="276135" cy="1279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1pPr>
                <a:lvl2pPr marL="742950" indent="-28575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2pPr>
                <a:lvl3pPr marL="11430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3pPr>
                <a:lvl4pPr marL="16002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4pPr>
                <a:lvl5pPr marL="20574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kern="0" dirty="0">
                    <a:solidFill>
                      <a:srgbClr val="000000"/>
                    </a:solidFill>
                  </a:rPr>
                  <a:t>CC</a:t>
                </a:r>
              </a:p>
            </p:txBody>
          </p:sp>
        </p:grpSp>
        <p:grpSp>
          <p:nvGrpSpPr>
            <p:cNvPr id="77" name="Group 389"/>
            <p:cNvGrpSpPr>
              <a:grpSpLocks/>
            </p:cNvGrpSpPr>
            <p:nvPr/>
          </p:nvGrpSpPr>
          <p:grpSpPr bwMode="auto">
            <a:xfrm>
              <a:off x="2588035" y="5639855"/>
              <a:ext cx="790575" cy="726163"/>
              <a:chOff x="3106777" y="2809914"/>
              <a:chExt cx="495031" cy="377234"/>
            </a:xfrm>
          </p:grpSpPr>
          <p:grpSp>
            <p:nvGrpSpPr>
              <p:cNvPr id="78" name="Group 390"/>
              <p:cNvGrpSpPr>
                <a:grpSpLocks/>
              </p:cNvGrpSpPr>
              <p:nvPr/>
            </p:nvGrpSpPr>
            <p:grpSpPr bwMode="auto">
              <a:xfrm>
                <a:off x="3106777" y="2809914"/>
                <a:ext cx="495031" cy="377234"/>
                <a:chOff x="2819480" y="2844673"/>
                <a:chExt cx="495031" cy="377234"/>
              </a:xfrm>
            </p:grpSpPr>
            <p:sp>
              <p:nvSpPr>
                <p:cNvPr id="80" name="Flowchart: Document 79"/>
                <p:cNvSpPr/>
                <p:nvPr/>
              </p:nvSpPr>
              <p:spPr>
                <a:xfrm>
                  <a:off x="2819480" y="2844673"/>
                  <a:ext cx="495031" cy="377234"/>
                </a:xfrm>
                <a:prstGeom prst="flowChartDocument">
                  <a:avLst/>
                </a:prstGeom>
                <a:solidFill>
                  <a:srgbClr val="FFFFFF"/>
                </a:solidFill>
                <a:ln w="9525" cap="flat" cmpd="sng" algn="ctr">
                  <a:solidFill>
                    <a:srgbClr val="000000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3800" b="1" kern="0">
                    <a:solidFill>
                      <a:srgbClr val="58585A"/>
                    </a:solidFill>
                    <a:latin typeface="Arial"/>
                    <a:ea typeface="Osaka"/>
                  </a:endParaRPr>
                </a:p>
              </p:txBody>
            </p:sp>
            <p:cxnSp>
              <p:nvCxnSpPr>
                <p:cNvPr id="81" name="Straight Connector 393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891606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2" name="Straight Connector 394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2494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3" name="Straight Connector 395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59804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4" name="Straight Connector 396"/>
                <p:cNvCxnSpPr>
                  <a:cxnSpLocks noChangeShapeType="1"/>
                </p:cNvCxnSpPr>
                <p:nvPr/>
              </p:nvCxnSpPr>
              <p:spPr bwMode="auto">
                <a:xfrm>
                  <a:off x="2859881" y="2996952"/>
                  <a:ext cx="414338" cy="0"/>
                </a:xfrm>
                <a:prstGeom prst="line">
                  <a:avLst/>
                </a:prstGeom>
                <a:noFill/>
                <a:ln w="6350" algn="ctr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79" name="TextBox 391"/>
              <p:cNvSpPr txBox="1">
                <a:spLocks noChangeArrowheads="1"/>
              </p:cNvSpPr>
              <p:nvPr/>
            </p:nvSpPr>
            <p:spPr bwMode="auto">
              <a:xfrm>
                <a:off x="3224005" y="2869421"/>
                <a:ext cx="276135" cy="12790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1pPr>
                <a:lvl2pPr marL="742950" indent="-28575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2pPr>
                <a:lvl3pPr marL="11430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3pPr>
                <a:lvl4pPr marL="16002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4pPr>
                <a:lvl5pPr marL="2057400" indent="-228600" eaLnBrk="0" hangingPunct="0"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800" b="1">
                    <a:solidFill>
                      <a:srgbClr val="58585A"/>
                    </a:solidFill>
                    <a:latin typeface="Arial" charset="0"/>
                    <a:ea typeface="Osaka" pitchFamily="-92" charset="-128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1600" kern="0" dirty="0" err="1">
                    <a:solidFill>
                      <a:srgbClr val="000000"/>
                    </a:solidFill>
                  </a:rPr>
                  <a:t>RVC</a:t>
                </a:r>
                <a:endParaRPr lang="en-US" sz="1600" kern="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94" name="Text Placeholder 2"/>
            <p:cNvSpPr txBox="1">
              <a:spLocks/>
            </p:cNvSpPr>
            <p:nvPr/>
          </p:nvSpPr>
          <p:spPr>
            <a:xfrm>
              <a:off x="3647728" y="2162228"/>
              <a:ext cx="6552728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marR="0" indent="-34290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 sz="3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809625" indent="-447675" algn="l" defTabSz="914400" rtl="0" eaLnBrk="1" latinLnBrk="0" hangingPunct="1">
                <a:spcBef>
                  <a:spcPts val="0"/>
                </a:spcBef>
                <a:buFont typeface="Symbol" pitchFamily="18" charset="2"/>
                <a:buChar char=""/>
                <a:defRPr sz="28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spcBef>
                  <a:spcPct val="20000"/>
                </a:spcBef>
                <a:buFont typeface="Symbol" pitchFamily="18" charset="2"/>
                <a:buChar char="-"/>
                <a:defRPr sz="24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7145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4pPr>
              <a:lvl5pPr marL="21717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600" b="0" dirty="0">
                  <a:solidFill>
                    <a:schemeClr val="tx1"/>
                  </a:solidFill>
                </a:rPr>
                <a:t>Result of voting on an NP: target dates are provided in the document</a:t>
              </a:r>
            </a:p>
          </p:txBody>
        </p:sp>
        <p:sp>
          <p:nvSpPr>
            <p:cNvPr id="96" name="Text Placeholder 2"/>
            <p:cNvSpPr txBox="1">
              <a:spLocks/>
            </p:cNvSpPr>
            <p:nvPr/>
          </p:nvSpPr>
          <p:spPr>
            <a:xfrm>
              <a:off x="3647728" y="3263191"/>
              <a:ext cx="6552728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marR="0" indent="-34290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 sz="3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809625" indent="-447675" algn="l" defTabSz="914400" rtl="0" eaLnBrk="1" latinLnBrk="0" hangingPunct="1">
                <a:spcBef>
                  <a:spcPts val="0"/>
                </a:spcBef>
                <a:buFont typeface="Symbol" pitchFamily="18" charset="2"/>
                <a:buChar char=""/>
                <a:defRPr sz="28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spcBef>
                  <a:spcPct val="20000"/>
                </a:spcBef>
                <a:buFont typeface="Symbol" pitchFamily="18" charset="2"/>
                <a:buChar char="-"/>
                <a:defRPr sz="24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7145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4pPr>
              <a:lvl5pPr marL="21717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600" b="0" dirty="0">
                  <a:solidFill>
                    <a:schemeClr val="tx1"/>
                  </a:solidFill>
                </a:rPr>
                <a:t>Committee Draft: to be delivered by the date stated in the RVN</a:t>
              </a:r>
            </a:p>
          </p:txBody>
        </p:sp>
        <p:sp>
          <p:nvSpPr>
            <p:cNvPr id="97" name="Text Placeholder 2"/>
            <p:cNvSpPr txBox="1">
              <a:spLocks/>
            </p:cNvSpPr>
            <p:nvPr/>
          </p:nvSpPr>
          <p:spPr>
            <a:xfrm>
              <a:off x="3647728" y="3839255"/>
              <a:ext cx="6552728" cy="108123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marR="0" indent="-34290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 sz="3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809625" indent="-447675" algn="l" defTabSz="914400" rtl="0" eaLnBrk="1" latinLnBrk="0" hangingPunct="1">
                <a:spcBef>
                  <a:spcPts val="0"/>
                </a:spcBef>
                <a:buFont typeface="Symbol" pitchFamily="18" charset="2"/>
                <a:buChar char=""/>
                <a:defRPr sz="28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spcBef>
                  <a:spcPct val="20000"/>
                </a:spcBef>
                <a:buFont typeface="Symbol" pitchFamily="18" charset="2"/>
                <a:buChar char="-"/>
                <a:defRPr sz="24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7145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4pPr>
              <a:lvl5pPr marL="21717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600" b="0" dirty="0">
                  <a:solidFill>
                    <a:schemeClr val="tx1"/>
                  </a:solidFill>
                </a:rPr>
                <a:t>Compilation of Comments on Committee Draft: to be circulated within 4 weeks after the CD ballot closing. It is possible to circulate unresolved comments, and circulate the resolutions in an “A” document.</a:t>
              </a:r>
            </a:p>
          </p:txBody>
        </p:sp>
        <p:sp>
          <p:nvSpPr>
            <p:cNvPr id="98" name="Text Placeholder 2"/>
            <p:cNvSpPr txBox="1">
              <a:spLocks/>
            </p:cNvSpPr>
            <p:nvPr/>
          </p:nvSpPr>
          <p:spPr>
            <a:xfrm>
              <a:off x="3647728" y="4971903"/>
              <a:ext cx="6552728" cy="3795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marR="0" indent="-34290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 sz="3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809625" indent="-447675" algn="l" defTabSz="914400" rtl="0" eaLnBrk="1" latinLnBrk="0" hangingPunct="1">
                <a:spcBef>
                  <a:spcPts val="0"/>
                </a:spcBef>
                <a:buFont typeface="Symbol" pitchFamily="18" charset="2"/>
                <a:buChar char=""/>
                <a:defRPr sz="28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spcBef>
                  <a:spcPct val="20000"/>
                </a:spcBef>
                <a:buFont typeface="Symbol" pitchFamily="18" charset="2"/>
                <a:buChar char="-"/>
                <a:defRPr sz="24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7145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4pPr>
              <a:lvl5pPr marL="21717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600" b="0" dirty="0">
                  <a:solidFill>
                    <a:schemeClr val="tx1"/>
                  </a:solidFill>
                </a:rPr>
                <a:t>Committee Draft for Vote: to be delivered by the date stated in the CC</a:t>
              </a:r>
            </a:p>
          </p:txBody>
        </p:sp>
        <p:sp>
          <p:nvSpPr>
            <p:cNvPr id="99" name="Text Placeholder 2"/>
            <p:cNvSpPr txBox="1">
              <a:spLocks/>
            </p:cNvSpPr>
            <p:nvPr/>
          </p:nvSpPr>
          <p:spPr>
            <a:xfrm>
              <a:off x="3647728" y="5567452"/>
              <a:ext cx="6552728" cy="109207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marR="0" indent="-34290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 sz="3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809625" indent="-447675" algn="l" defTabSz="914400" rtl="0" eaLnBrk="1" latinLnBrk="0" hangingPunct="1">
                <a:spcBef>
                  <a:spcPts val="0"/>
                </a:spcBef>
                <a:buFont typeface="Symbol" pitchFamily="18" charset="2"/>
                <a:buChar char=""/>
                <a:defRPr sz="28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spcBef>
                  <a:spcPct val="20000"/>
                </a:spcBef>
                <a:buFont typeface="Symbol" pitchFamily="18" charset="2"/>
                <a:buChar char="-"/>
                <a:defRPr sz="24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7145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4pPr>
              <a:lvl5pPr marL="21717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600" b="0" dirty="0">
                  <a:solidFill>
                    <a:schemeClr val="tx1"/>
                  </a:solidFill>
                </a:rPr>
                <a:t>Result of voting on committee draft for vote: to be circulated within 12 weeks after ballot closing. It is possible to circulate unresolved comments, and circulate the resolutions in an “A” document.</a:t>
              </a:r>
            </a:p>
          </p:txBody>
        </p:sp>
        <p:sp>
          <p:nvSpPr>
            <p:cNvPr id="100" name="Text Placeholder 2"/>
            <p:cNvSpPr txBox="1">
              <a:spLocks/>
            </p:cNvSpPr>
            <p:nvPr/>
          </p:nvSpPr>
          <p:spPr>
            <a:xfrm>
              <a:off x="3647728" y="6719527"/>
              <a:ext cx="6552728" cy="6481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marR="0" indent="-34290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 sz="3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809625" indent="-447675" algn="l" defTabSz="914400" rtl="0" eaLnBrk="1" latinLnBrk="0" hangingPunct="1">
                <a:spcBef>
                  <a:spcPts val="0"/>
                </a:spcBef>
                <a:buFont typeface="Symbol" pitchFamily="18" charset="2"/>
                <a:buChar char=""/>
                <a:defRPr sz="28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spcBef>
                  <a:spcPct val="20000"/>
                </a:spcBef>
                <a:buFont typeface="Symbol" pitchFamily="18" charset="2"/>
                <a:buChar char="-"/>
                <a:defRPr sz="24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7145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4pPr>
              <a:lvl5pPr marL="21717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b="1" kern="1200">
                  <a:solidFill>
                    <a:srgbClr val="58585A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600" b="0" dirty="0">
                  <a:solidFill>
                    <a:schemeClr val="tx1"/>
                  </a:solidFill>
                </a:rPr>
                <a:t>Final draft international standard: to be delivered by the date stated in the RVC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7729" y="2656338"/>
              <a:ext cx="6830814" cy="514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77795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dirty="0"/>
              <a:t>Each TC/SC has a specific mini website: the Dashboard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Information about SCs, WGs, MTs, PTs and other groups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Information about ongoing projects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Archives of published projects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List of all circulated documents during the past year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And more</a:t>
            </a:r>
          </a:p>
          <a:p>
            <a:pPr marL="0" indent="0">
              <a:spcBef>
                <a:spcPts val="1200"/>
              </a:spcBef>
              <a:buNone/>
            </a:pPr>
            <a:endParaRPr lang="en-GB" sz="1051" dirty="0"/>
          </a:p>
          <a:p>
            <a:pPr marL="0" indent="0">
              <a:spcBef>
                <a:spcPts val="1200"/>
              </a:spcBef>
              <a:buNone/>
            </a:pPr>
            <a:r>
              <a:rPr lang="en-GB" sz="2000" dirty="0"/>
              <a:t>All the information displayed is dynamic reflecting the current data in the IEC information system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TC/SC Dashboard on </a:t>
            </a:r>
            <a:r>
              <a:rPr lang="en-GB" dirty="0">
                <a:hlinkClick r:id="rId2"/>
              </a:rPr>
              <a:t>www.iec.ch</a:t>
            </a:r>
            <a:r>
              <a:rPr lang="en-GB" dirty="0"/>
              <a:t> </a:t>
            </a:r>
          </a:p>
        </p:txBody>
      </p:sp>
      <p:sp>
        <p:nvSpPr>
          <p:cNvPr id="5" name="TextBox 4">
            <a:hlinkClick r:id="rId3"/>
          </p:cNvPr>
          <p:cNvSpPr txBox="1"/>
          <p:nvPr/>
        </p:nvSpPr>
        <p:spPr>
          <a:xfrm>
            <a:off x="3933421" y="6021288"/>
            <a:ext cx="302743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dirty="0"/>
              <a:t>Example: TC 18 Dashboard</a:t>
            </a:r>
          </a:p>
        </p:txBody>
      </p:sp>
    </p:spTree>
    <p:extLst>
      <p:ext uri="{BB962C8B-B14F-4D97-AF65-F5344CB8AC3E}">
        <p14:creationId xmlns:p14="http://schemas.microsoft.com/office/powerpoint/2010/main" val="1674788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GB" sz="2000" dirty="0"/>
              <a:t>WG (MT&amp;PT) meetings can be held face-to-face or online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It is highly recommended to communicate to the WG Members via the IEC Collaboration Platform (the WG Members list will always be up to date)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The WG face-to-face meetings shall be announced at least 6 weeks in advance and online meetings shall be announced 4 weeks in advance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The meeting agenda and related documents should be posted in advance on the Collaboration Platform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The Collaboration Platform should be the place to store and share all the WG documents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Preparation of a WG/MT/PT meeting</a:t>
            </a:r>
          </a:p>
        </p:txBody>
      </p:sp>
    </p:spTree>
    <p:extLst>
      <p:ext uri="{BB962C8B-B14F-4D97-AF65-F5344CB8AC3E}">
        <p14:creationId xmlns:p14="http://schemas.microsoft.com/office/powerpoint/2010/main" val="1418775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EC_2022">
      <a:dk1>
        <a:sysClr val="windowText" lastClr="000000"/>
      </a:dk1>
      <a:lt1>
        <a:sysClr val="window" lastClr="FFFFFF"/>
      </a:lt1>
      <a:dk2>
        <a:srgbClr val="3F3F3F"/>
      </a:dk2>
      <a:lt2>
        <a:srgbClr val="FFFFFF"/>
      </a:lt2>
      <a:accent1>
        <a:srgbClr val="0060A9"/>
      </a:accent1>
      <a:accent2>
        <a:srgbClr val="00A4A9"/>
      </a:accent2>
      <a:accent3>
        <a:srgbClr val="0082A9"/>
      </a:accent3>
      <a:accent4>
        <a:srgbClr val="A90060"/>
      </a:accent4>
      <a:accent5>
        <a:srgbClr val="6BA906"/>
      </a:accent5>
      <a:accent6>
        <a:srgbClr val="F49416"/>
      </a:accent6>
      <a:hlink>
        <a:srgbClr val="0060A9"/>
      </a:hlink>
      <a:folHlink>
        <a:srgbClr val="0060A9"/>
      </a:folHlink>
    </a:clrScheme>
    <a:fontScheme name="IEC_20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C_ACB_presentation_2022.pptx" id="{BD494B75-9A9B-4EF7-BD7C-1CB097A5EE76}" vid="{171122E8-1C6D-4922-9D44-3D1A54A259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179CAF1B857347B67DE9B8E642C18F" ma:contentTypeVersion="10" ma:contentTypeDescription="Create a new document." ma:contentTypeScope="" ma:versionID="81e4431160826ef0149907966556dfeb">
  <xsd:schema xmlns:xsd="http://www.w3.org/2001/XMLSchema" xmlns:xs="http://www.w3.org/2001/XMLSchema" xmlns:p="http://schemas.microsoft.com/office/2006/metadata/properties" xmlns:ns2="62132183-0f04-4bac-8aec-f2fa0cc886d3" targetNamespace="http://schemas.microsoft.com/office/2006/metadata/properties" ma:root="true" ma:fieldsID="495440e7ad534dff6cb5de3bc93282c3" ns2:_="">
    <xsd:import namespace="62132183-0f04-4bac-8aec-f2fa0cc886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32183-0f04-4bac-8aec-f2fa0cc886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62132183-0f04-4bac-8aec-f2fa0cc886d3" xsi:nil="true"/>
  </documentManagement>
</p:properties>
</file>

<file path=customXml/itemProps1.xml><?xml version="1.0" encoding="utf-8"?>
<ds:datastoreItem xmlns:ds="http://schemas.openxmlformats.org/officeDocument/2006/customXml" ds:itemID="{D473F6E9-2FA5-4F36-A42B-ED7213C4AAB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24BD01-5F0D-43E6-8ACA-C414D9337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32183-0f04-4bac-8aec-f2fa0cc886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576AF5-45CB-4D7F-8506-5C2B8F7E0CB6}">
  <ds:schemaRefs>
    <ds:schemaRef ds:uri="http://purl.org/dc/dcmitype/"/>
    <ds:schemaRef ds:uri="http://schemas.microsoft.com/office/2006/metadata/properties"/>
    <ds:schemaRef ds:uri="62132183-0f04-4bac-8aec-f2fa0cc886d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IEC_ACB_2022_presentation</Template>
  <TotalTime>332</TotalTime>
  <Words>1468</Words>
  <Application>Microsoft Office PowerPoint</Application>
  <PresentationFormat>Widescreen</PresentationFormat>
  <Paragraphs>184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PowerPoint Presentation</vt:lpstr>
      <vt:lpstr>Training done?</vt:lpstr>
      <vt:lpstr>Operation of WGs, MTs and other groups</vt:lpstr>
      <vt:lpstr>TC/SC Liaisons collaboration at WG level</vt:lpstr>
      <vt:lpstr> The 7 Stages of Standards Development</vt:lpstr>
      <vt:lpstr>IEC abbreviations</vt:lpstr>
      <vt:lpstr>Milestones of a project (WG stand point)</vt:lpstr>
      <vt:lpstr>TC/SC Dashboard on www.iec.ch </vt:lpstr>
      <vt:lpstr>Preparation of a WG/MT/PT meeting</vt:lpstr>
      <vt:lpstr>Logistics of WG/MT/PT meetings</vt:lpstr>
      <vt:lpstr>Tips for effective participation</vt:lpstr>
      <vt:lpstr>Comments resolution during meetings</vt:lpstr>
      <vt:lpstr>Tip for Zoom meetings</vt:lpstr>
      <vt:lpstr>Zoom tips</vt:lpstr>
      <vt:lpstr>The IEC Code of Conduct</vt:lpstr>
      <vt:lpstr>Addressing consensus building difficulties</vt:lpstr>
      <vt:lpstr>Support from the IEC Secretariat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Pizzi, Giulia</dc:creator>
  <cp:lastModifiedBy>Maillet, Marlene</cp:lastModifiedBy>
  <cp:revision>4</cp:revision>
  <dcterms:created xsi:type="dcterms:W3CDTF">2022-08-30T09:38:27Z</dcterms:created>
  <dcterms:modified xsi:type="dcterms:W3CDTF">2022-09-13T16:31:12Z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0x0101003E5AD6FC457619488F1296534415528A</vt:lpwstr>
  </property>
</Properties>
</file>